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0"/>
  </p:notesMasterIdLst>
  <p:handoutMasterIdLst>
    <p:handoutMasterId r:id="rId21"/>
  </p:handoutMasterIdLst>
  <p:sldIdLst>
    <p:sldId id="2147472883" r:id="rId2"/>
    <p:sldId id="2147472884" r:id="rId3"/>
    <p:sldId id="2147472891" r:id="rId4"/>
    <p:sldId id="2147472892" r:id="rId5"/>
    <p:sldId id="2147472893" r:id="rId6"/>
    <p:sldId id="2147472894" r:id="rId7"/>
    <p:sldId id="2147472896" r:id="rId8"/>
    <p:sldId id="2147472897" r:id="rId9"/>
    <p:sldId id="2147472900" r:id="rId10"/>
    <p:sldId id="2147472899" r:id="rId11"/>
    <p:sldId id="2147472898" r:id="rId12"/>
    <p:sldId id="2147472901" r:id="rId13"/>
    <p:sldId id="2147472902" r:id="rId14"/>
    <p:sldId id="2147472903" r:id="rId15"/>
    <p:sldId id="2147472904" r:id="rId16"/>
    <p:sldId id="2147472905" r:id="rId17"/>
    <p:sldId id="2147472906" r:id="rId18"/>
    <p:sldId id="214747284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696EBA4-1B12-6345-8389-A53EA9916143}">
          <p14:sldIdLst>
            <p14:sldId id="2147472883"/>
            <p14:sldId id="2147472884"/>
            <p14:sldId id="2147472891"/>
            <p14:sldId id="2147472892"/>
            <p14:sldId id="2147472893"/>
            <p14:sldId id="2147472894"/>
            <p14:sldId id="2147472896"/>
            <p14:sldId id="2147472897"/>
            <p14:sldId id="2147472900"/>
            <p14:sldId id="2147472899"/>
            <p14:sldId id="2147472898"/>
            <p14:sldId id="2147472901"/>
            <p14:sldId id="2147472902"/>
            <p14:sldId id="2147472903"/>
            <p14:sldId id="2147472904"/>
            <p14:sldId id="2147472905"/>
            <p14:sldId id="2147472906"/>
            <p14:sldId id="2147472847"/>
          </p14:sldIdLst>
        </p14:section>
      </p14:sectionLst>
    </p:ext>
    <p:ext uri="{EFAFB233-063F-42B5-8137-9DF3F51BA10A}">
      <p15:sldGuideLst xmlns:p15="http://schemas.microsoft.com/office/powerpoint/2012/main">
        <p15:guide id="1" orient="horz" pos="1584" userDrawn="1">
          <p15:clr>
            <a:srgbClr val="A4A3A4"/>
          </p15:clr>
        </p15:guide>
        <p15:guide id="2" orient="horz" pos="3480" userDrawn="1">
          <p15:clr>
            <a:srgbClr val="A4A3A4"/>
          </p15:clr>
        </p15:guide>
        <p15:guide id="3" orient="horz" pos="1968"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820"/>
    <a:srgbClr val="EAC71D"/>
    <a:srgbClr val="B81E2D"/>
    <a:srgbClr val="424242"/>
    <a:srgbClr val="ECECEC"/>
    <a:srgbClr val="000048"/>
    <a:srgbClr val="777777"/>
    <a:srgbClr val="E9C71D"/>
    <a:srgbClr val="2E318E"/>
    <a:srgbClr val="85A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EF2572-1996-4748-A625-BE4D56D13393}" v="2" dt="2023-05-04T10:00:25.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7" autoAdjust="0"/>
    <p:restoredTop sz="96327" autoAdjust="0"/>
  </p:normalViewPr>
  <p:slideViewPr>
    <p:cSldViewPr snapToGrid="0">
      <p:cViewPr varScale="1">
        <p:scale>
          <a:sx n="67" d="100"/>
          <a:sy n="67" d="100"/>
        </p:scale>
        <p:origin x="552" y="44"/>
      </p:cViewPr>
      <p:guideLst>
        <p:guide orient="horz" pos="1584"/>
        <p:guide orient="horz" pos="3480"/>
        <p:guide orient="horz" pos="1968"/>
        <p:guide pos="3840"/>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10" d="100"/>
          <a:sy n="110" d="100"/>
        </p:scale>
        <p:origin x="416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imi, Srinivas Gopinath (Cognizant)" userId="0e1c28e1-c6d4-4c29-84cc-8a41e9848c16" providerId="ADAL" clId="{7AEF2572-1996-4748-A625-BE4D56D13393}"/>
    <pc:docChg chg="undo custSel delSld modSld modSection">
      <pc:chgData name="Parimi, Srinivas Gopinath (Cognizant)" userId="0e1c28e1-c6d4-4c29-84cc-8a41e9848c16" providerId="ADAL" clId="{7AEF2572-1996-4748-A625-BE4D56D13393}" dt="2023-05-04T10:00:44.484" v="1898" actId="20577"/>
      <pc:docMkLst>
        <pc:docMk/>
      </pc:docMkLst>
      <pc:sldChg chg="del">
        <pc:chgData name="Parimi, Srinivas Gopinath (Cognizant)" userId="0e1c28e1-c6d4-4c29-84cc-8a41e9848c16" providerId="ADAL" clId="{7AEF2572-1996-4748-A625-BE4D56D13393}" dt="2023-05-04T08:22:48.308" v="0" actId="47"/>
        <pc:sldMkLst>
          <pc:docMk/>
          <pc:sldMk cId="2012983536" sldId="2134805358"/>
        </pc:sldMkLst>
      </pc:sldChg>
      <pc:sldChg chg="del">
        <pc:chgData name="Parimi, Srinivas Gopinath (Cognizant)" userId="0e1c28e1-c6d4-4c29-84cc-8a41e9848c16" providerId="ADAL" clId="{7AEF2572-1996-4748-A625-BE4D56D13393}" dt="2023-05-04T08:22:48.308" v="0" actId="47"/>
        <pc:sldMkLst>
          <pc:docMk/>
          <pc:sldMk cId="1121959807" sldId="2134805364"/>
        </pc:sldMkLst>
      </pc:sldChg>
      <pc:sldChg chg="del">
        <pc:chgData name="Parimi, Srinivas Gopinath (Cognizant)" userId="0e1c28e1-c6d4-4c29-84cc-8a41e9848c16" providerId="ADAL" clId="{7AEF2572-1996-4748-A625-BE4D56D13393}" dt="2023-05-04T08:22:48.308" v="0" actId="47"/>
        <pc:sldMkLst>
          <pc:docMk/>
          <pc:sldMk cId="3559957963" sldId="2134805379"/>
        </pc:sldMkLst>
      </pc:sldChg>
      <pc:sldChg chg="delSp modSp mod">
        <pc:chgData name="Parimi, Srinivas Gopinath (Cognizant)" userId="0e1c28e1-c6d4-4c29-84cc-8a41e9848c16" providerId="ADAL" clId="{7AEF2572-1996-4748-A625-BE4D56D13393}" dt="2023-05-04T08:51:37.264" v="1172" actId="20577"/>
        <pc:sldMkLst>
          <pc:docMk/>
          <pc:sldMk cId="1115812186" sldId="2147472894"/>
        </pc:sldMkLst>
        <pc:spChg chg="mod topLvl">
          <ac:chgData name="Parimi, Srinivas Gopinath (Cognizant)" userId="0e1c28e1-c6d4-4c29-84cc-8a41e9848c16" providerId="ADAL" clId="{7AEF2572-1996-4748-A625-BE4D56D13393}" dt="2023-05-04T08:48:13.534" v="1094" actId="1038"/>
          <ac:spMkLst>
            <pc:docMk/>
            <pc:sldMk cId="1115812186" sldId="2147472894"/>
            <ac:spMk id="6" creationId="{CDA3D4C2-EC7D-5568-8D5E-5907F51A6A79}"/>
          </ac:spMkLst>
        </pc:spChg>
        <pc:spChg chg="mod topLvl">
          <ac:chgData name="Parimi, Srinivas Gopinath (Cognizant)" userId="0e1c28e1-c6d4-4c29-84cc-8a41e9848c16" providerId="ADAL" clId="{7AEF2572-1996-4748-A625-BE4D56D13393}" dt="2023-05-04T08:48:13.534" v="1094" actId="1038"/>
          <ac:spMkLst>
            <pc:docMk/>
            <pc:sldMk cId="1115812186" sldId="2147472894"/>
            <ac:spMk id="15" creationId="{1A9B61A7-4314-0526-24DD-0349F5359E00}"/>
          </ac:spMkLst>
        </pc:spChg>
        <pc:spChg chg="mod topLvl">
          <ac:chgData name="Parimi, Srinivas Gopinath (Cognizant)" userId="0e1c28e1-c6d4-4c29-84cc-8a41e9848c16" providerId="ADAL" clId="{7AEF2572-1996-4748-A625-BE4D56D13393}" dt="2023-05-04T08:48:13.534" v="1094" actId="1038"/>
          <ac:spMkLst>
            <pc:docMk/>
            <pc:sldMk cId="1115812186" sldId="2147472894"/>
            <ac:spMk id="45" creationId="{CC9443DD-4DCD-584A-278E-3C7BC2B9079C}"/>
          </ac:spMkLst>
        </pc:spChg>
        <pc:spChg chg="mod topLvl">
          <ac:chgData name="Parimi, Srinivas Gopinath (Cognizant)" userId="0e1c28e1-c6d4-4c29-84cc-8a41e9848c16" providerId="ADAL" clId="{7AEF2572-1996-4748-A625-BE4D56D13393}" dt="2023-05-04T08:48:13.534" v="1094" actId="1038"/>
          <ac:spMkLst>
            <pc:docMk/>
            <pc:sldMk cId="1115812186" sldId="2147472894"/>
            <ac:spMk id="46" creationId="{7F5A5390-AE8B-E7C5-9B1D-56867E7F426C}"/>
          </ac:spMkLst>
        </pc:spChg>
        <pc:spChg chg="mod topLvl">
          <ac:chgData name="Parimi, Srinivas Gopinath (Cognizant)" userId="0e1c28e1-c6d4-4c29-84cc-8a41e9848c16" providerId="ADAL" clId="{7AEF2572-1996-4748-A625-BE4D56D13393}" dt="2023-05-04T08:51:37.264" v="1172" actId="20577"/>
          <ac:spMkLst>
            <pc:docMk/>
            <pc:sldMk cId="1115812186" sldId="2147472894"/>
            <ac:spMk id="47" creationId="{7735179A-8B2E-8E4C-5356-3D4F3FA9648F}"/>
          </ac:spMkLst>
        </pc:spChg>
        <pc:grpChg chg="del">
          <ac:chgData name="Parimi, Srinivas Gopinath (Cognizant)" userId="0e1c28e1-c6d4-4c29-84cc-8a41e9848c16" providerId="ADAL" clId="{7AEF2572-1996-4748-A625-BE4D56D13393}" dt="2023-05-04T08:47:41.457" v="1058" actId="165"/>
          <ac:grpSpMkLst>
            <pc:docMk/>
            <pc:sldMk cId="1115812186" sldId="2147472894"/>
            <ac:grpSpMk id="87" creationId="{9F8FBB65-1E43-2703-1209-BE9D345FE054}"/>
          </ac:grpSpMkLst>
        </pc:grpChg>
        <pc:graphicFrameChg chg="mod topLvl">
          <ac:chgData name="Parimi, Srinivas Gopinath (Cognizant)" userId="0e1c28e1-c6d4-4c29-84cc-8a41e9848c16" providerId="ADAL" clId="{7AEF2572-1996-4748-A625-BE4D56D13393}" dt="2023-05-04T08:48:13.534" v="1094" actId="1038"/>
          <ac:graphicFrameMkLst>
            <pc:docMk/>
            <pc:sldMk cId="1115812186" sldId="2147472894"/>
            <ac:graphicFrameMk id="5" creationId="{04A2CB94-28B7-EBB3-B937-67A521A95E75}"/>
          </ac:graphicFrameMkLst>
        </pc:graphicFrameChg>
        <pc:cxnChg chg="mod topLvl">
          <ac:chgData name="Parimi, Srinivas Gopinath (Cognizant)" userId="0e1c28e1-c6d4-4c29-84cc-8a41e9848c16" providerId="ADAL" clId="{7AEF2572-1996-4748-A625-BE4D56D13393}" dt="2023-05-04T08:48:13.534" v="1094" actId="1038"/>
          <ac:cxnSpMkLst>
            <pc:docMk/>
            <pc:sldMk cId="1115812186" sldId="2147472894"/>
            <ac:cxnSpMk id="39" creationId="{A3D2D384-0636-1459-F3A2-6D20372ED967}"/>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42" creationId="{A53489A8-F334-CA30-E54C-5BC71FD0A5BE}"/>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48" creationId="{D29CA215-2CC8-450C-3770-3D57CC57E385}"/>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50" creationId="{CBD2A713-3D39-C5E8-4224-93F38F66E4AA}"/>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51" creationId="{429626BA-381C-96E9-B962-9B128DDCBBAD}"/>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57" creationId="{2261BB76-7EF8-2F37-5CC4-7DD179CB8EDD}"/>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59" creationId="{2C3CB2EE-38AD-880B-0742-40980DC64889}"/>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61" creationId="{D88285EA-56D7-1BDC-3F8D-57705ABA45DF}"/>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67" creationId="{F60950BC-B086-4890-6963-5FCCB654E8BF}"/>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69" creationId="{1B2F7ACE-6E48-CA5C-D8CD-CCE78506B88C}"/>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72" creationId="{95CFCF5B-3044-99CA-CED8-26D86E6C43E3}"/>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75" creationId="{F905C59A-F147-9211-1761-B5562A57508B}"/>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77" creationId="{30BF394C-C0A3-CD3F-E84E-AA81FA7A2FC3}"/>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79" creationId="{E7448F76-FF3C-F1E5-E033-5690A1E6350C}"/>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81" creationId="{2EEB06BE-1D90-CFBC-9787-257CDEA048B3}"/>
          </ac:cxnSpMkLst>
        </pc:cxnChg>
        <pc:cxnChg chg="mod topLvl">
          <ac:chgData name="Parimi, Srinivas Gopinath (Cognizant)" userId="0e1c28e1-c6d4-4c29-84cc-8a41e9848c16" providerId="ADAL" clId="{7AEF2572-1996-4748-A625-BE4D56D13393}" dt="2023-05-04T08:48:13.534" v="1094" actId="1038"/>
          <ac:cxnSpMkLst>
            <pc:docMk/>
            <pc:sldMk cId="1115812186" sldId="2147472894"/>
            <ac:cxnSpMk id="83" creationId="{C3CE892C-B81C-8321-B1FD-CBBAC960AF19}"/>
          </ac:cxnSpMkLst>
        </pc:cxnChg>
      </pc:sldChg>
      <pc:sldChg chg="modSp mod">
        <pc:chgData name="Parimi, Srinivas Gopinath (Cognizant)" userId="0e1c28e1-c6d4-4c29-84cc-8a41e9848c16" providerId="ADAL" clId="{7AEF2572-1996-4748-A625-BE4D56D13393}" dt="2023-05-04T09:02:13.101" v="1463" actId="20577"/>
        <pc:sldMkLst>
          <pc:docMk/>
          <pc:sldMk cId="694166390" sldId="2147472898"/>
        </pc:sldMkLst>
        <pc:spChg chg="mod">
          <ac:chgData name="Parimi, Srinivas Gopinath (Cognizant)" userId="0e1c28e1-c6d4-4c29-84cc-8a41e9848c16" providerId="ADAL" clId="{7AEF2572-1996-4748-A625-BE4D56D13393}" dt="2023-05-04T09:02:13.101" v="1463" actId="20577"/>
          <ac:spMkLst>
            <pc:docMk/>
            <pc:sldMk cId="694166390" sldId="2147472898"/>
            <ac:spMk id="7" creationId="{13661F49-2BCB-4903-3E8D-864BC9510950}"/>
          </ac:spMkLst>
        </pc:spChg>
        <pc:spChg chg="mod">
          <ac:chgData name="Parimi, Srinivas Gopinath (Cognizant)" userId="0e1c28e1-c6d4-4c29-84cc-8a41e9848c16" providerId="ADAL" clId="{7AEF2572-1996-4748-A625-BE4D56D13393}" dt="2023-05-04T08:31:05.528" v="135" actId="20577"/>
          <ac:spMkLst>
            <pc:docMk/>
            <pc:sldMk cId="694166390" sldId="2147472898"/>
            <ac:spMk id="13" creationId="{394B259C-E064-802A-1896-39CF214AE343}"/>
          </ac:spMkLst>
        </pc:spChg>
      </pc:sldChg>
      <pc:sldChg chg="modSp mod">
        <pc:chgData name="Parimi, Srinivas Gopinath (Cognizant)" userId="0e1c28e1-c6d4-4c29-84cc-8a41e9848c16" providerId="ADAL" clId="{7AEF2572-1996-4748-A625-BE4D56D13393}" dt="2023-05-04T09:01:28.366" v="1441" actId="20577"/>
        <pc:sldMkLst>
          <pc:docMk/>
          <pc:sldMk cId="499673812" sldId="2147472900"/>
        </pc:sldMkLst>
        <pc:spChg chg="mod">
          <ac:chgData name="Parimi, Srinivas Gopinath (Cognizant)" userId="0e1c28e1-c6d4-4c29-84cc-8a41e9848c16" providerId="ADAL" clId="{7AEF2572-1996-4748-A625-BE4D56D13393}" dt="2023-05-04T09:01:28.366" v="1441" actId="20577"/>
          <ac:spMkLst>
            <pc:docMk/>
            <pc:sldMk cId="499673812" sldId="2147472900"/>
            <ac:spMk id="7" creationId="{13661F49-2BCB-4903-3E8D-864BC9510950}"/>
          </ac:spMkLst>
        </pc:spChg>
        <pc:spChg chg="mod">
          <ac:chgData name="Parimi, Srinivas Gopinath (Cognizant)" userId="0e1c28e1-c6d4-4c29-84cc-8a41e9848c16" providerId="ADAL" clId="{7AEF2572-1996-4748-A625-BE4D56D13393}" dt="2023-05-04T08:54:46.742" v="1199" actId="20577"/>
          <ac:spMkLst>
            <pc:docMk/>
            <pc:sldMk cId="499673812" sldId="2147472900"/>
            <ac:spMk id="11" creationId="{D1F73A02-DFCD-2D81-46FA-3AB30B2C0C72}"/>
          </ac:spMkLst>
        </pc:spChg>
        <pc:spChg chg="mod">
          <ac:chgData name="Parimi, Srinivas Gopinath (Cognizant)" userId="0e1c28e1-c6d4-4c29-84cc-8a41e9848c16" providerId="ADAL" clId="{7AEF2572-1996-4748-A625-BE4D56D13393}" dt="2023-05-04T09:00:53.979" v="1419" actId="20577"/>
          <ac:spMkLst>
            <pc:docMk/>
            <pc:sldMk cId="499673812" sldId="2147472900"/>
            <ac:spMk id="13" creationId="{394B259C-E064-802A-1896-39CF214AE343}"/>
          </ac:spMkLst>
        </pc:spChg>
      </pc:sldChg>
      <pc:sldChg chg="modSp mod">
        <pc:chgData name="Parimi, Srinivas Gopinath (Cognizant)" userId="0e1c28e1-c6d4-4c29-84cc-8a41e9848c16" providerId="ADAL" clId="{7AEF2572-1996-4748-A625-BE4D56D13393}" dt="2023-05-04T09:48:15.493" v="1488" actId="20577"/>
        <pc:sldMkLst>
          <pc:docMk/>
          <pc:sldMk cId="2717812842" sldId="2147472902"/>
        </pc:sldMkLst>
        <pc:spChg chg="mod">
          <ac:chgData name="Parimi, Srinivas Gopinath (Cognizant)" userId="0e1c28e1-c6d4-4c29-84cc-8a41e9848c16" providerId="ADAL" clId="{7AEF2572-1996-4748-A625-BE4D56D13393}" dt="2023-05-04T09:48:15.493" v="1488" actId="20577"/>
          <ac:spMkLst>
            <pc:docMk/>
            <pc:sldMk cId="2717812842" sldId="2147472902"/>
            <ac:spMk id="11" creationId="{D1F73A02-DFCD-2D81-46FA-3AB30B2C0C72}"/>
          </ac:spMkLst>
        </pc:spChg>
      </pc:sldChg>
      <pc:sldChg chg="modSp mod">
        <pc:chgData name="Parimi, Srinivas Gopinath (Cognizant)" userId="0e1c28e1-c6d4-4c29-84cc-8a41e9848c16" providerId="ADAL" clId="{7AEF2572-1996-4748-A625-BE4D56D13393}" dt="2023-05-04T10:00:44.484" v="1898" actId="20577"/>
        <pc:sldMkLst>
          <pc:docMk/>
          <pc:sldMk cId="2776192594" sldId="2147472906"/>
        </pc:sldMkLst>
        <pc:graphicFrameChg chg="mod modGraphic">
          <ac:chgData name="Parimi, Srinivas Gopinath (Cognizant)" userId="0e1c28e1-c6d4-4c29-84cc-8a41e9848c16" providerId="ADAL" clId="{7AEF2572-1996-4748-A625-BE4D56D13393}" dt="2023-05-04T10:00:44.484" v="1898" actId="20577"/>
          <ac:graphicFrameMkLst>
            <pc:docMk/>
            <pc:sldMk cId="2776192594" sldId="2147472906"/>
            <ac:graphicFrameMk id="5" creationId="{293DC508-DAC2-625D-A8FF-A47AE062CC5E}"/>
          </ac:graphicFrameMkLst>
        </pc:graphicFrameChg>
      </pc:sldChg>
      <pc:sldMasterChg chg="delSldLayout">
        <pc:chgData name="Parimi, Srinivas Gopinath (Cognizant)" userId="0e1c28e1-c6d4-4c29-84cc-8a41e9848c16" providerId="ADAL" clId="{7AEF2572-1996-4748-A625-BE4D56D13393}" dt="2023-05-04T08:22:48.308" v="0" actId="47"/>
        <pc:sldMasterMkLst>
          <pc:docMk/>
          <pc:sldMasterMk cId="216168790" sldId="2147483648"/>
        </pc:sldMasterMkLst>
        <pc:sldLayoutChg chg="del">
          <pc:chgData name="Parimi, Srinivas Gopinath (Cognizant)" userId="0e1c28e1-c6d4-4c29-84cc-8a41e9848c16" providerId="ADAL" clId="{7AEF2572-1996-4748-A625-BE4D56D13393}" dt="2023-05-04T08:22:48.308" v="0" actId="47"/>
          <pc:sldLayoutMkLst>
            <pc:docMk/>
            <pc:sldMasterMk cId="216168790" sldId="2147483648"/>
            <pc:sldLayoutMk cId="2848803136" sldId="2147483819"/>
          </pc:sldLayoutMkLst>
        </pc:sldLayoutChg>
      </pc:sldMasterChg>
    </pc:docChg>
  </pc:docChgLst>
  <pc:docChgLst>
    <pc:chgData name="Parimi, Srinivas Gopinath (Cognizant)" userId="S::2166466@cognizant.com::0e1c28e1-c6d4-4c29-84cc-8a41e9848c16" providerId="AD" clId="Web-{D7CF88B4-B923-6E1F-948B-A296D8A825E3}"/>
    <pc:docChg chg="modSld sldOrd">
      <pc:chgData name="Parimi, Srinivas Gopinath (Cognizant)" userId="S::2166466@cognizant.com::0e1c28e1-c6d4-4c29-84cc-8a41e9848c16" providerId="AD" clId="Web-{D7CF88B4-B923-6E1F-948B-A296D8A825E3}" dt="2023-05-02T09:50:25.015" v="18"/>
      <pc:docMkLst>
        <pc:docMk/>
      </pc:docMkLst>
      <pc:sldChg chg="ord">
        <pc:chgData name="Parimi, Srinivas Gopinath (Cognizant)" userId="S::2166466@cognizant.com::0e1c28e1-c6d4-4c29-84cc-8a41e9848c16" providerId="AD" clId="Web-{D7CF88B4-B923-6E1F-948B-A296D8A825E3}" dt="2023-05-02T09:50:25.015" v="18"/>
        <pc:sldMkLst>
          <pc:docMk/>
          <pc:sldMk cId="2447100904" sldId="2147472897"/>
        </pc:sldMkLst>
      </pc:sldChg>
      <pc:sldChg chg="modSp ord">
        <pc:chgData name="Parimi, Srinivas Gopinath (Cognizant)" userId="S::2166466@cognizant.com::0e1c28e1-c6d4-4c29-84cc-8a41e9848c16" providerId="AD" clId="Web-{D7CF88B4-B923-6E1F-948B-A296D8A825E3}" dt="2023-05-02T09:50:25.015" v="17"/>
        <pc:sldMkLst>
          <pc:docMk/>
          <pc:sldMk cId="499673812" sldId="2147472900"/>
        </pc:sldMkLst>
        <pc:spChg chg="mod">
          <ac:chgData name="Parimi, Srinivas Gopinath (Cognizant)" userId="S::2166466@cognizant.com::0e1c28e1-c6d4-4c29-84cc-8a41e9848c16" providerId="AD" clId="Web-{D7CF88B4-B923-6E1F-948B-A296D8A825E3}" dt="2023-05-02T09:50:05.077" v="16" actId="20577"/>
          <ac:spMkLst>
            <pc:docMk/>
            <pc:sldMk cId="499673812" sldId="2147472900"/>
            <ac:spMk id="4" creationId="{A6F31CC2-F9E3-D4BB-99F8-B1A913C20AE2}"/>
          </ac:spMkLst>
        </pc:spChg>
      </pc:sldChg>
    </pc:docChg>
  </pc:docChgLst>
  <pc:docChgLst>
    <pc:chgData name="Parimi, Srinivas Gopinath (Cognizant)" userId="S::2166466@cognizant.com::0e1c28e1-c6d4-4c29-84cc-8a41e9848c16" providerId="AD" clId="Web-{07323F46-2983-4A94-B4D7-52589E14EBC5}"/>
    <pc:docChg chg="sldOrd">
      <pc:chgData name="Parimi, Srinivas Gopinath (Cognizant)" userId="S::2166466@cognizant.com::0e1c28e1-c6d4-4c29-84cc-8a41e9848c16" providerId="AD" clId="Web-{07323F46-2983-4A94-B4D7-52589E14EBC5}" dt="2023-05-02T09:46:57.380" v="1"/>
      <pc:docMkLst>
        <pc:docMk/>
      </pc:docMkLst>
      <pc:sldChg chg="ord">
        <pc:chgData name="Parimi, Srinivas Gopinath (Cognizant)" userId="S::2166466@cognizant.com::0e1c28e1-c6d4-4c29-84cc-8a41e9848c16" providerId="AD" clId="Web-{07323F46-2983-4A94-B4D7-52589E14EBC5}" dt="2023-05-02T09:46:48.302" v="0"/>
        <pc:sldMkLst>
          <pc:docMk/>
          <pc:sldMk cId="2447100904" sldId="2147472897"/>
        </pc:sldMkLst>
      </pc:sldChg>
      <pc:sldChg chg="ord">
        <pc:chgData name="Parimi, Srinivas Gopinath (Cognizant)" userId="S::2166466@cognizant.com::0e1c28e1-c6d4-4c29-84cc-8a41e9848c16" providerId="AD" clId="Web-{07323F46-2983-4A94-B4D7-52589E14EBC5}" dt="2023-05-02T09:46:57.380" v="1"/>
        <pc:sldMkLst>
          <pc:docMk/>
          <pc:sldMk cId="295949887" sldId="21474728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0E64FD-10DC-8648-87B7-A6908768D1C6}" type="doc">
      <dgm:prSet loTypeId="urn:microsoft.com/office/officeart/2005/8/layout/cycle5" loCatId="" qsTypeId="urn:microsoft.com/office/officeart/2005/8/quickstyle/simple1" qsCatId="simple" csTypeId="urn:microsoft.com/office/officeart/2005/8/colors/accent3_1" csCatId="accent3" phldr="1"/>
      <dgm:spPr/>
      <dgm:t>
        <a:bodyPr/>
        <a:lstStyle/>
        <a:p>
          <a:endParaRPr lang="en-GB"/>
        </a:p>
      </dgm:t>
    </dgm:pt>
    <dgm:pt modelId="{E5D2D303-8D1E-9B43-A256-250C89AE4F4C}">
      <dgm:prSet phldrT="[Text]" custT="1"/>
      <dgm:spPr/>
      <dgm:t>
        <a:bodyPr/>
        <a:lstStyle/>
        <a:p>
          <a:r>
            <a:rPr lang="en-GB" sz="1400" dirty="0">
              <a:latin typeface="Calibri" panose="020F0502020204030204" pitchFamily="34" charset="0"/>
              <a:cs typeface="Calibri" panose="020F0502020204030204" pitchFamily="34" charset="0"/>
            </a:rPr>
            <a:t>1. Intentional architecture</a:t>
          </a:r>
        </a:p>
      </dgm:t>
    </dgm:pt>
    <dgm:pt modelId="{BE29DB3E-35CC-364D-B7AA-C25122E9DF18}" type="parTrans" cxnId="{38691573-0099-6A42-A611-35194355BF4B}">
      <dgm:prSet/>
      <dgm:spPr/>
      <dgm:t>
        <a:bodyPr/>
        <a:lstStyle/>
        <a:p>
          <a:endParaRPr lang="en-GB"/>
        </a:p>
      </dgm:t>
    </dgm:pt>
    <dgm:pt modelId="{45310C57-C696-494C-A1E9-24B540A077D3}" type="sibTrans" cxnId="{38691573-0099-6A42-A611-35194355BF4B}">
      <dgm:prSet/>
      <dgm:spPr/>
      <dgm:t>
        <a:bodyPr/>
        <a:lstStyle/>
        <a:p>
          <a:endParaRPr lang="en-GB"/>
        </a:p>
      </dgm:t>
    </dgm:pt>
    <dgm:pt modelId="{7604DB14-B274-5C46-B897-764B620D8CE0}">
      <dgm:prSet phldrT="[Text]" custT="1"/>
      <dgm:spPr/>
      <dgm:t>
        <a:bodyPr/>
        <a:lstStyle/>
        <a:p>
          <a:r>
            <a:rPr lang="en-GB" sz="1400" dirty="0">
              <a:latin typeface="Calibri" panose="020F0502020204030204" pitchFamily="34" charset="0"/>
              <a:cs typeface="Calibri" panose="020F0502020204030204" pitchFamily="34" charset="0"/>
            </a:rPr>
            <a:t>2. Gap analysis</a:t>
          </a:r>
        </a:p>
      </dgm:t>
    </dgm:pt>
    <dgm:pt modelId="{307D42F2-8DC1-5D45-9837-3C6ACFCE5DFA}" type="parTrans" cxnId="{3807694D-EE57-0D43-990C-0BD471CD1A53}">
      <dgm:prSet/>
      <dgm:spPr/>
      <dgm:t>
        <a:bodyPr/>
        <a:lstStyle/>
        <a:p>
          <a:endParaRPr lang="en-GB"/>
        </a:p>
      </dgm:t>
    </dgm:pt>
    <dgm:pt modelId="{664348F7-E307-264F-AA9D-91375549BC9D}" type="sibTrans" cxnId="{3807694D-EE57-0D43-990C-0BD471CD1A53}">
      <dgm:prSet/>
      <dgm:spPr/>
      <dgm:t>
        <a:bodyPr/>
        <a:lstStyle/>
        <a:p>
          <a:endParaRPr lang="en-GB"/>
        </a:p>
      </dgm:t>
    </dgm:pt>
    <dgm:pt modelId="{142BDD99-C7A8-E64E-95A2-33A0D6948C1E}">
      <dgm:prSet phldrT="[Text]" custT="1"/>
      <dgm:spPr/>
      <dgm:t>
        <a:bodyPr/>
        <a:lstStyle/>
        <a:p>
          <a:r>
            <a:rPr lang="en-GB" sz="1400" dirty="0">
              <a:latin typeface="Calibri" panose="020F0502020204030204" pitchFamily="34" charset="0"/>
              <a:cs typeface="Calibri" panose="020F0502020204030204" pitchFamily="34" charset="0"/>
            </a:rPr>
            <a:t>3.Ideas and evaluations  </a:t>
          </a:r>
        </a:p>
      </dgm:t>
    </dgm:pt>
    <dgm:pt modelId="{D716C8DE-43EE-D54B-BBF8-594D9237337F}" type="parTrans" cxnId="{EE764A2A-1646-0B4E-99AF-EC0474DD3D86}">
      <dgm:prSet/>
      <dgm:spPr/>
      <dgm:t>
        <a:bodyPr/>
        <a:lstStyle/>
        <a:p>
          <a:endParaRPr lang="en-GB"/>
        </a:p>
      </dgm:t>
    </dgm:pt>
    <dgm:pt modelId="{28056777-D1DE-EA4E-ACA7-D9077FF4D7FD}" type="sibTrans" cxnId="{EE764A2A-1646-0B4E-99AF-EC0474DD3D86}">
      <dgm:prSet/>
      <dgm:spPr/>
      <dgm:t>
        <a:bodyPr/>
        <a:lstStyle/>
        <a:p>
          <a:endParaRPr lang="en-GB"/>
        </a:p>
      </dgm:t>
    </dgm:pt>
    <dgm:pt modelId="{372C4DD0-9ED6-5245-8B12-77A708AA4EF2}">
      <dgm:prSet phldrT="[Text]" custT="1"/>
      <dgm:spPr/>
      <dgm:t>
        <a:bodyPr/>
        <a:lstStyle/>
        <a:p>
          <a:r>
            <a:rPr lang="en-GB" sz="1400" dirty="0">
              <a:latin typeface="Calibri" panose="020F0502020204030204" pitchFamily="34" charset="0"/>
              <a:cs typeface="Calibri" panose="020F0502020204030204" pitchFamily="34" charset="0"/>
            </a:rPr>
            <a:t>4. Architectural Decisions</a:t>
          </a:r>
        </a:p>
      </dgm:t>
    </dgm:pt>
    <dgm:pt modelId="{E6FDFA76-C331-FE4F-8399-D5973AD8714D}" type="parTrans" cxnId="{08E18A40-DA90-8444-9D45-56CAF98D5B66}">
      <dgm:prSet/>
      <dgm:spPr/>
      <dgm:t>
        <a:bodyPr/>
        <a:lstStyle/>
        <a:p>
          <a:endParaRPr lang="en-GB"/>
        </a:p>
      </dgm:t>
    </dgm:pt>
    <dgm:pt modelId="{CA090D6A-9AD5-494B-BE61-E879598D2D62}" type="sibTrans" cxnId="{08E18A40-DA90-8444-9D45-56CAF98D5B66}">
      <dgm:prSet/>
      <dgm:spPr/>
      <dgm:t>
        <a:bodyPr/>
        <a:lstStyle/>
        <a:p>
          <a:endParaRPr lang="en-GB"/>
        </a:p>
      </dgm:t>
    </dgm:pt>
    <dgm:pt modelId="{EC37F84A-FCE3-E447-B45C-7F45C9705E21}">
      <dgm:prSet phldrT="[Text]" custT="1"/>
      <dgm:spPr/>
      <dgm:t>
        <a:bodyPr/>
        <a:lstStyle/>
        <a:p>
          <a:r>
            <a:rPr lang="en-GB" sz="1400" dirty="0">
              <a:latin typeface="Calibri" panose="020F0502020204030204" pitchFamily="34" charset="0"/>
              <a:cs typeface="Calibri" panose="020F0502020204030204" pitchFamily="34" charset="0"/>
            </a:rPr>
            <a:t>5. Enablers</a:t>
          </a:r>
        </a:p>
      </dgm:t>
    </dgm:pt>
    <dgm:pt modelId="{BC576077-D43D-D14D-908C-47AE168575B7}" type="parTrans" cxnId="{014704DB-8179-D74A-9C8B-E102C1D6177B}">
      <dgm:prSet/>
      <dgm:spPr/>
      <dgm:t>
        <a:bodyPr/>
        <a:lstStyle/>
        <a:p>
          <a:endParaRPr lang="en-GB"/>
        </a:p>
      </dgm:t>
    </dgm:pt>
    <dgm:pt modelId="{A95724E1-CF34-034F-B450-76D8BB6F9124}" type="sibTrans" cxnId="{014704DB-8179-D74A-9C8B-E102C1D6177B}">
      <dgm:prSet/>
      <dgm:spPr/>
      <dgm:t>
        <a:bodyPr/>
        <a:lstStyle/>
        <a:p>
          <a:endParaRPr lang="en-GB"/>
        </a:p>
      </dgm:t>
    </dgm:pt>
    <dgm:pt modelId="{D4D583FC-734C-E543-B653-720FD4CA3FA1}" type="pres">
      <dgm:prSet presAssocID="{760E64FD-10DC-8648-87B7-A6908768D1C6}" presName="cycle" presStyleCnt="0">
        <dgm:presLayoutVars>
          <dgm:dir/>
          <dgm:resizeHandles val="exact"/>
        </dgm:presLayoutVars>
      </dgm:prSet>
      <dgm:spPr/>
    </dgm:pt>
    <dgm:pt modelId="{7B710DF3-11C6-A94C-8361-A178683203C5}" type="pres">
      <dgm:prSet presAssocID="{E5D2D303-8D1E-9B43-A256-250C89AE4F4C}" presName="node" presStyleLbl="node1" presStyleIdx="0" presStyleCnt="5">
        <dgm:presLayoutVars>
          <dgm:bulletEnabled val="1"/>
        </dgm:presLayoutVars>
      </dgm:prSet>
      <dgm:spPr/>
    </dgm:pt>
    <dgm:pt modelId="{1CEC7603-5636-DA4C-80CA-3A1BDF269816}" type="pres">
      <dgm:prSet presAssocID="{E5D2D303-8D1E-9B43-A256-250C89AE4F4C}" presName="spNode" presStyleCnt="0"/>
      <dgm:spPr/>
    </dgm:pt>
    <dgm:pt modelId="{E7863F21-4AB8-6049-BAE0-72264C7C03CB}" type="pres">
      <dgm:prSet presAssocID="{45310C57-C696-494C-A1E9-24B540A077D3}" presName="sibTrans" presStyleLbl="sibTrans1D1" presStyleIdx="0" presStyleCnt="5"/>
      <dgm:spPr/>
    </dgm:pt>
    <dgm:pt modelId="{72096FB1-E88A-E84A-9985-A409289DE0A9}" type="pres">
      <dgm:prSet presAssocID="{7604DB14-B274-5C46-B897-764B620D8CE0}" presName="node" presStyleLbl="node1" presStyleIdx="1" presStyleCnt="5">
        <dgm:presLayoutVars>
          <dgm:bulletEnabled val="1"/>
        </dgm:presLayoutVars>
      </dgm:prSet>
      <dgm:spPr/>
    </dgm:pt>
    <dgm:pt modelId="{B6C6B956-BCCE-784B-8D34-31D8599E6416}" type="pres">
      <dgm:prSet presAssocID="{7604DB14-B274-5C46-B897-764B620D8CE0}" presName="spNode" presStyleCnt="0"/>
      <dgm:spPr/>
    </dgm:pt>
    <dgm:pt modelId="{FBCE7938-9079-B847-945D-D41C540575CA}" type="pres">
      <dgm:prSet presAssocID="{664348F7-E307-264F-AA9D-91375549BC9D}" presName="sibTrans" presStyleLbl="sibTrans1D1" presStyleIdx="1" presStyleCnt="5"/>
      <dgm:spPr/>
    </dgm:pt>
    <dgm:pt modelId="{AE885674-AB62-F445-BFDE-56EF69384E04}" type="pres">
      <dgm:prSet presAssocID="{142BDD99-C7A8-E64E-95A2-33A0D6948C1E}" presName="node" presStyleLbl="node1" presStyleIdx="2" presStyleCnt="5">
        <dgm:presLayoutVars>
          <dgm:bulletEnabled val="1"/>
        </dgm:presLayoutVars>
      </dgm:prSet>
      <dgm:spPr/>
    </dgm:pt>
    <dgm:pt modelId="{8D3FBF1A-3CE2-524C-9CB5-FB33229D835B}" type="pres">
      <dgm:prSet presAssocID="{142BDD99-C7A8-E64E-95A2-33A0D6948C1E}" presName="spNode" presStyleCnt="0"/>
      <dgm:spPr/>
    </dgm:pt>
    <dgm:pt modelId="{F81C89CA-56C0-2745-A2FD-1D81C3EDB48A}" type="pres">
      <dgm:prSet presAssocID="{28056777-D1DE-EA4E-ACA7-D9077FF4D7FD}" presName="sibTrans" presStyleLbl="sibTrans1D1" presStyleIdx="2" presStyleCnt="5"/>
      <dgm:spPr/>
    </dgm:pt>
    <dgm:pt modelId="{6A835B09-76E7-D140-94EF-2D26151F39EE}" type="pres">
      <dgm:prSet presAssocID="{372C4DD0-9ED6-5245-8B12-77A708AA4EF2}" presName="node" presStyleLbl="node1" presStyleIdx="3" presStyleCnt="5">
        <dgm:presLayoutVars>
          <dgm:bulletEnabled val="1"/>
        </dgm:presLayoutVars>
      </dgm:prSet>
      <dgm:spPr/>
    </dgm:pt>
    <dgm:pt modelId="{6A19311B-C1C6-C14B-8782-8E4611C479D4}" type="pres">
      <dgm:prSet presAssocID="{372C4DD0-9ED6-5245-8B12-77A708AA4EF2}" presName="spNode" presStyleCnt="0"/>
      <dgm:spPr/>
    </dgm:pt>
    <dgm:pt modelId="{36DC90DE-9128-7841-90B7-354015D9E93F}" type="pres">
      <dgm:prSet presAssocID="{CA090D6A-9AD5-494B-BE61-E879598D2D62}" presName="sibTrans" presStyleLbl="sibTrans1D1" presStyleIdx="3" presStyleCnt="5"/>
      <dgm:spPr/>
    </dgm:pt>
    <dgm:pt modelId="{962B9E68-438E-9345-89B7-C9D316E6B5E8}" type="pres">
      <dgm:prSet presAssocID="{EC37F84A-FCE3-E447-B45C-7F45C9705E21}" presName="node" presStyleLbl="node1" presStyleIdx="4" presStyleCnt="5">
        <dgm:presLayoutVars>
          <dgm:bulletEnabled val="1"/>
        </dgm:presLayoutVars>
      </dgm:prSet>
      <dgm:spPr/>
    </dgm:pt>
    <dgm:pt modelId="{8CF388ED-B20D-EF45-8BC7-714B19955CAC}" type="pres">
      <dgm:prSet presAssocID="{EC37F84A-FCE3-E447-B45C-7F45C9705E21}" presName="spNode" presStyleCnt="0"/>
      <dgm:spPr/>
    </dgm:pt>
    <dgm:pt modelId="{A2A959C2-08A7-7D48-AE35-55A68A8077CE}" type="pres">
      <dgm:prSet presAssocID="{A95724E1-CF34-034F-B450-76D8BB6F9124}" presName="sibTrans" presStyleLbl="sibTrans1D1" presStyleIdx="4" presStyleCnt="5"/>
      <dgm:spPr/>
    </dgm:pt>
  </dgm:ptLst>
  <dgm:cxnLst>
    <dgm:cxn modelId="{DC75E710-9C36-2248-B2C3-F0979901391B}" type="presOf" srcId="{372C4DD0-9ED6-5245-8B12-77A708AA4EF2}" destId="{6A835B09-76E7-D140-94EF-2D26151F39EE}" srcOrd="0" destOrd="0" presId="urn:microsoft.com/office/officeart/2005/8/layout/cycle5"/>
    <dgm:cxn modelId="{EE764A2A-1646-0B4E-99AF-EC0474DD3D86}" srcId="{760E64FD-10DC-8648-87B7-A6908768D1C6}" destId="{142BDD99-C7A8-E64E-95A2-33A0D6948C1E}" srcOrd="2" destOrd="0" parTransId="{D716C8DE-43EE-D54B-BBF8-594D9237337F}" sibTransId="{28056777-D1DE-EA4E-ACA7-D9077FF4D7FD}"/>
    <dgm:cxn modelId="{1CDDCE2E-AE60-884C-BE05-13999C442FED}" type="presOf" srcId="{664348F7-E307-264F-AA9D-91375549BC9D}" destId="{FBCE7938-9079-B847-945D-D41C540575CA}" srcOrd="0" destOrd="0" presId="urn:microsoft.com/office/officeart/2005/8/layout/cycle5"/>
    <dgm:cxn modelId="{08E18A40-DA90-8444-9D45-56CAF98D5B66}" srcId="{760E64FD-10DC-8648-87B7-A6908768D1C6}" destId="{372C4DD0-9ED6-5245-8B12-77A708AA4EF2}" srcOrd="3" destOrd="0" parTransId="{E6FDFA76-C331-FE4F-8399-D5973AD8714D}" sibTransId="{CA090D6A-9AD5-494B-BE61-E879598D2D62}"/>
    <dgm:cxn modelId="{E6594966-F77A-644A-ABAB-C84150B8CC95}" type="presOf" srcId="{28056777-D1DE-EA4E-ACA7-D9077FF4D7FD}" destId="{F81C89CA-56C0-2745-A2FD-1D81C3EDB48A}" srcOrd="0" destOrd="0" presId="urn:microsoft.com/office/officeart/2005/8/layout/cycle5"/>
    <dgm:cxn modelId="{49E1FD48-8910-E044-A201-0E63B72EE77D}" type="presOf" srcId="{EC37F84A-FCE3-E447-B45C-7F45C9705E21}" destId="{962B9E68-438E-9345-89B7-C9D316E6B5E8}" srcOrd="0" destOrd="0" presId="urn:microsoft.com/office/officeart/2005/8/layout/cycle5"/>
    <dgm:cxn modelId="{3807694D-EE57-0D43-990C-0BD471CD1A53}" srcId="{760E64FD-10DC-8648-87B7-A6908768D1C6}" destId="{7604DB14-B274-5C46-B897-764B620D8CE0}" srcOrd="1" destOrd="0" parTransId="{307D42F2-8DC1-5D45-9837-3C6ACFCE5DFA}" sibTransId="{664348F7-E307-264F-AA9D-91375549BC9D}"/>
    <dgm:cxn modelId="{38691573-0099-6A42-A611-35194355BF4B}" srcId="{760E64FD-10DC-8648-87B7-A6908768D1C6}" destId="{E5D2D303-8D1E-9B43-A256-250C89AE4F4C}" srcOrd="0" destOrd="0" parTransId="{BE29DB3E-35CC-364D-B7AA-C25122E9DF18}" sibTransId="{45310C57-C696-494C-A1E9-24B540A077D3}"/>
    <dgm:cxn modelId="{FA4E169E-F403-BE46-A9E4-1A7CBB6276DD}" type="presOf" srcId="{45310C57-C696-494C-A1E9-24B540A077D3}" destId="{E7863F21-4AB8-6049-BAE0-72264C7C03CB}" srcOrd="0" destOrd="0" presId="urn:microsoft.com/office/officeart/2005/8/layout/cycle5"/>
    <dgm:cxn modelId="{72BA61A4-1144-1145-A4FD-C957245274C5}" type="presOf" srcId="{A95724E1-CF34-034F-B450-76D8BB6F9124}" destId="{A2A959C2-08A7-7D48-AE35-55A68A8077CE}" srcOrd="0" destOrd="0" presId="urn:microsoft.com/office/officeart/2005/8/layout/cycle5"/>
    <dgm:cxn modelId="{268894B2-9C4A-EA46-9F7C-51729710E586}" type="presOf" srcId="{CA090D6A-9AD5-494B-BE61-E879598D2D62}" destId="{36DC90DE-9128-7841-90B7-354015D9E93F}" srcOrd="0" destOrd="0" presId="urn:microsoft.com/office/officeart/2005/8/layout/cycle5"/>
    <dgm:cxn modelId="{B2A83AC0-98D6-B949-8062-1F5E3145DFA4}" type="presOf" srcId="{7604DB14-B274-5C46-B897-764B620D8CE0}" destId="{72096FB1-E88A-E84A-9985-A409289DE0A9}" srcOrd="0" destOrd="0" presId="urn:microsoft.com/office/officeart/2005/8/layout/cycle5"/>
    <dgm:cxn modelId="{014704DB-8179-D74A-9C8B-E102C1D6177B}" srcId="{760E64FD-10DC-8648-87B7-A6908768D1C6}" destId="{EC37F84A-FCE3-E447-B45C-7F45C9705E21}" srcOrd="4" destOrd="0" parTransId="{BC576077-D43D-D14D-908C-47AE168575B7}" sibTransId="{A95724E1-CF34-034F-B450-76D8BB6F9124}"/>
    <dgm:cxn modelId="{9E42CAEE-05E8-8842-AE55-6E9FB9EDCDED}" type="presOf" srcId="{760E64FD-10DC-8648-87B7-A6908768D1C6}" destId="{D4D583FC-734C-E543-B653-720FD4CA3FA1}" srcOrd="0" destOrd="0" presId="urn:microsoft.com/office/officeart/2005/8/layout/cycle5"/>
    <dgm:cxn modelId="{F00098F9-EA0D-A44F-8805-0CB73897E9D5}" type="presOf" srcId="{E5D2D303-8D1E-9B43-A256-250C89AE4F4C}" destId="{7B710DF3-11C6-A94C-8361-A178683203C5}" srcOrd="0" destOrd="0" presId="urn:microsoft.com/office/officeart/2005/8/layout/cycle5"/>
    <dgm:cxn modelId="{84C24CFF-9F1A-8543-A05B-78DFF0AA75C8}" type="presOf" srcId="{142BDD99-C7A8-E64E-95A2-33A0D6948C1E}" destId="{AE885674-AB62-F445-BFDE-56EF69384E04}" srcOrd="0" destOrd="0" presId="urn:microsoft.com/office/officeart/2005/8/layout/cycle5"/>
    <dgm:cxn modelId="{00EE6BBE-1138-3441-93E6-FEE52232A92F}" type="presParOf" srcId="{D4D583FC-734C-E543-B653-720FD4CA3FA1}" destId="{7B710DF3-11C6-A94C-8361-A178683203C5}" srcOrd="0" destOrd="0" presId="urn:microsoft.com/office/officeart/2005/8/layout/cycle5"/>
    <dgm:cxn modelId="{3A267744-DB91-7648-9408-9E8F463775A1}" type="presParOf" srcId="{D4D583FC-734C-E543-B653-720FD4CA3FA1}" destId="{1CEC7603-5636-DA4C-80CA-3A1BDF269816}" srcOrd="1" destOrd="0" presId="urn:microsoft.com/office/officeart/2005/8/layout/cycle5"/>
    <dgm:cxn modelId="{90AD53CC-FC72-D54F-BB4F-A98E0754F9F8}" type="presParOf" srcId="{D4D583FC-734C-E543-B653-720FD4CA3FA1}" destId="{E7863F21-4AB8-6049-BAE0-72264C7C03CB}" srcOrd="2" destOrd="0" presId="urn:microsoft.com/office/officeart/2005/8/layout/cycle5"/>
    <dgm:cxn modelId="{793D337E-2DCC-024E-8265-FD1CC8D8E5F8}" type="presParOf" srcId="{D4D583FC-734C-E543-B653-720FD4CA3FA1}" destId="{72096FB1-E88A-E84A-9985-A409289DE0A9}" srcOrd="3" destOrd="0" presId="urn:microsoft.com/office/officeart/2005/8/layout/cycle5"/>
    <dgm:cxn modelId="{0389D0EA-2289-704B-A337-4FEA1657873F}" type="presParOf" srcId="{D4D583FC-734C-E543-B653-720FD4CA3FA1}" destId="{B6C6B956-BCCE-784B-8D34-31D8599E6416}" srcOrd="4" destOrd="0" presId="urn:microsoft.com/office/officeart/2005/8/layout/cycle5"/>
    <dgm:cxn modelId="{7079040C-E0A1-7F49-8176-19AA3F484548}" type="presParOf" srcId="{D4D583FC-734C-E543-B653-720FD4CA3FA1}" destId="{FBCE7938-9079-B847-945D-D41C540575CA}" srcOrd="5" destOrd="0" presId="urn:microsoft.com/office/officeart/2005/8/layout/cycle5"/>
    <dgm:cxn modelId="{C3E03345-6AA8-CA4E-AEC4-C30151443C31}" type="presParOf" srcId="{D4D583FC-734C-E543-B653-720FD4CA3FA1}" destId="{AE885674-AB62-F445-BFDE-56EF69384E04}" srcOrd="6" destOrd="0" presId="urn:microsoft.com/office/officeart/2005/8/layout/cycle5"/>
    <dgm:cxn modelId="{BC18846F-589D-8840-B21B-13A9703BF2A7}" type="presParOf" srcId="{D4D583FC-734C-E543-B653-720FD4CA3FA1}" destId="{8D3FBF1A-3CE2-524C-9CB5-FB33229D835B}" srcOrd="7" destOrd="0" presId="urn:microsoft.com/office/officeart/2005/8/layout/cycle5"/>
    <dgm:cxn modelId="{7AF10A20-CF87-F34C-96CA-BA9B671DF3C4}" type="presParOf" srcId="{D4D583FC-734C-E543-B653-720FD4CA3FA1}" destId="{F81C89CA-56C0-2745-A2FD-1D81C3EDB48A}" srcOrd="8" destOrd="0" presId="urn:microsoft.com/office/officeart/2005/8/layout/cycle5"/>
    <dgm:cxn modelId="{834C93EB-D9FC-FA4C-AB0F-920DE09781FB}" type="presParOf" srcId="{D4D583FC-734C-E543-B653-720FD4CA3FA1}" destId="{6A835B09-76E7-D140-94EF-2D26151F39EE}" srcOrd="9" destOrd="0" presId="urn:microsoft.com/office/officeart/2005/8/layout/cycle5"/>
    <dgm:cxn modelId="{CD854D15-9CB6-3042-854F-97099E1752F7}" type="presParOf" srcId="{D4D583FC-734C-E543-B653-720FD4CA3FA1}" destId="{6A19311B-C1C6-C14B-8782-8E4611C479D4}" srcOrd="10" destOrd="0" presId="urn:microsoft.com/office/officeart/2005/8/layout/cycle5"/>
    <dgm:cxn modelId="{7465B9A2-8585-5544-9537-63D30FC58119}" type="presParOf" srcId="{D4D583FC-734C-E543-B653-720FD4CA3FA1}" destId="{36DC90DE-9128-7841-90B7-354015D9E93F}" srcOrd="11" destOrd="0" presId="urn:microsoft.com/office/officeart/2005/8/layout/cycle5"/>
    <dgm:cxn modelId="{56F174BC-A46C-A54B-855F-7D1584468839}" type="presParOf" srcId="{D4D583FC-734C-E543-B653-720FD4CA3FA1}" destId="{962B9E68-438E-9345-89B7-C9D316E6B5E8}" srcOrd="12" destOrd="0" presId="urn:microsoft.com/office/officeart/2005/8/layout/cycle5"/>
    <dgm:cxn modelId="{0D48FAF5-3520-0747-B995-AF5BF8374819}" type="presParOf" srcId="{D4D583FC-734C-E543-B653-720FD4CA3FA1}" destId="{8CF388ED-B20D-EF45-8BC7-714B19955CAC}" srcOrd="13" destOrd="0" presId="urn:microsoft.com/office/officeart/2005/8/layout/cycle5"/>
    <dgm:cxn modelId="{6FC020E6-1AF4-D546-AD35-6300939F8D54}" type="presParOf" srcId="{D4D583FC-734C-E543-B653-720FD4CA3FA1}" destId="{A2A959C2-08A7-7D48-AE35-55A68A8077CE}"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10DF3-11C6-A94C-8361-A178683203C5}">
      <dsp:nvSpPr>
        <dsp:cNvPr id="0" name=""/>
        <dsp:cNvSpPr/>
      </dsp:nvSpPr>
      <dsp:spPr>
        <a:xfrm>
          <a:off x="2868954" y="958"/>
          <a:ext cx="1560996" cy="1014647"/>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Calibri" panose="020F0502020204030204" pitchFamily="34" charset="0"/>
              <a:cs typeface="Calibri" panose="020F0502020204030204" pitchFamily="34" charset="0"/>
            </a:rPr>
            <a:t>1. Intentional architecture</a:t>
          </a:r>
        </a:p>
      </dsp:txBody>
      <dsp:txXfrm>
        <a:off x="2918485" y="50489"/>
        <a:ext cx="1461934" cy="915585"/>
      </dsp:txXfrm>
    </dsp:sp>
    <dsp:sp modelId="{E7863F21-4AB8-6049-BAE0-72264C7C03CB}">
      <dsp:nvSpPr>
        <dsp:cNvPr id="0" name=""/>
        <dsp:cNvSpPr/>
      </dsp:nvSpPr>
      <dsp:spPr>
        <a:xfrm>
          <a:off x="1621184" y="508282"/>
          <a:ext cx="4056536" cy="4056536"/>
        </a:xfrm>
        <a:custGeom>
          <a:avLst/>
          <a:gdLst/>
          <a:ahLst/>
          <a:cxnLst/>
          <a:rect l="0" t="0" r="0" b="0"/>
          <a:pathLst>
            <a:path>
              <a:moveTo>
                <a:pt x="3018158" y="257960"/>
              </a:moveTo>
              <a:arcTo wR="2028268" hR="2028268" stAng="17952738" swAng="1212645"/>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2096FB1-E88A-E84A-9985-A409289DE0A9}">
      <dsp:nvSpPr>
        <dsp:cNvPr id="0" name=""/>
        <dsp:cNvSpPr/>
      </dsp:nvSpPr>
      <dsp:spPr>
        <a:xfrm>
          <a:off x="4797951" y="1402457"/>
          <a:ext cx="1560996" cy="1014647"/>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Calibri" panose="020F0502020204030204" pitchFamily="34" charset="0"/>
              <a:cs typeface="Calibri" panose="020F0502020204030204" pitchFamily="34" charset="0"/>
            </a:rPr>
            <a:t>2. Gap analysis</a:t>
          </a:r>
        </a:p>
      </dsp:txBody>
      <dsp:txXfrm>
        <a:off x="4847482" y="1451988"/>
        <a:ext cx="1461934" cy="915585"/>
      </dsp:txXfrm>
    </dsp:sp>
    <dsp:sp modelId="{FBCE7938-9079-B847-945D-D41C540575CA}">
      <dsp:nvSpPr>
        <dsp:cNvPr id="0" name=""/>
        <dsp:cNvSpPr/>
      </dsp:nvSpPr>
      <dsp:spPr>
        <a:xfrm>
          <a:off x="1621184" y="508282"/>
          <a:ext cx="4056536" cy="4056536"/>
        </a:xfrm>
        <a:custGeom>
          <a:avLst/>
          <a:gdLst/>
          <a:ahLst/>
          <a:cxnLst/>
          <a:rect l="0" t="0" r="0" b="0"/>
          <a:pathLst>
            <a:path>
              <a:moveTo>
                <a:pt x="4051685" y="2168456"/>
              </a:moveTo>
              <a:arcTo wR="2028268" hR="2028268" stAng="21837798" swAng="1360582"/>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E885674-AB62-F445-BFDE-56EF69384E04}">
      <dsp:nvSpPr>
        <dsp:cNvPr id="0" name=""/>
        <dsp:cNvSpPr/>
      </dsp:nvSpPr>
      <dsp:spPr>
        <a:xfrm>
          <a:off x="4061140" y="3670130"/>
          <a:ext cx="1560996" cy="1014647"/>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Calibri" panose="020F0502020204030204" pitchFamily="34" charset="0"/>
              <a:cs typeface="Calibri" panose="020F0502020204030204" pitchFamily="34" charset="0"/>
            </a:rPr>
            <a:t>3.Ideas and evaluations  </a:t>
          </a:r>
        </a:p>
      </dsp:txBody>
      <dsp:txXfrm>
        <a:off x="4110671" y="3719661"/>
        <a:ext cx="1461934" cy="915585"/>
      </dsp:txXfrm>
    </dsp:sp>
    <dsp:sp modelId="{F81C89CA-56C0-2745-A2FD-1D81C3EDB48A}">
      <dsp:nvSpPr>
        <dsp:cNvPr id="0" name=""/>
        <dsp:cNvSpPr/>
      </dsp:nvSpPr>
      <dsp:spPr>
        <a:xfrm>
          <a:off x="1621184" y="508282"/>
          <a:ext cx="4056536" cy="4056536"/>
        </a:xfrm>
        <a:custGeom>
          <a:avLst/>
          <a:gdLst/>
          <a:ahLst/>
          <a:cxnLst/>
          <a:rect l="0" t="0" r="0" b="0"/>
          <a:pathLst>
            <a:path>
              <a:moveTo>
                <a:pt x="2277529" y="4041161"/>
              </a:moveTo>
              <a:arcTo wR="2028268" hR="2028268" stAng="4976451" swAng="847097"/>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A835B09-76E7-D140-94EF-2D26151F39EE}">
      <dsp:nvSpPr>
        <dsp:cNvPr id="0" name=""/>
        <dsp:cNvSpPr/>
      </dsp:nvSpPr>
      <dsp:spPr>
        <a:xfrm>
          <a:off x="1676768" y="3670130"/>
          <a:ext cx="1560996" cy="1014647"/>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Calibri" panose="020F0502020204030204" pitchFamily="34" charset="0"/>
              <a:cs typeface="Calibri" panose="020F0502020204030204" pitchFamily="34" charset="0"/>
            </a:rPr>
            <a:t>4. Architectural Decisions</a:t>
          </a:r>
        </a:p>
      </dsp:txBody>
      <dsp:txXfrm>
        <a:off x="1726299" y="3719661"/>
        <a:ext cx="1461934" cy="915585"/>
      </dsp:txXfrm>
    </dsp:sp>
    <dsp:sp modelId="{36DC90DE-9128-7841-90B7-354015D9E93F}">
      <dsp:nvSpPr>
        <dsp:cNvPr id="0" name=""/>
        <dsp:cNvSpPr/>
      </dsp:nvSpPr>
      <dsp:spPr>
        <a:xfrm>
          <a:off x="1621184" y="508282"/>
          <a:ext cx="4056536" cy="4056536"/>
        </a:xfrm>
        <a:custGeom>
          <a:avLst/>
          <a:gdLst/>
          <a:ahLst/>
          <a:cxnLst/>
          <a:rect l="0" t="0" r="0" b="0"/>
          <a:pathLst>
            <a:path>
              <a:moveTo>
                <a:pt x="215312" y="2937698"/>
              </a:moveTo>
              <a:arcTo wR="2028268" hR="2028268" stAng="9201620" swAng="1360582"/>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62B9E68-438E-9345-89B7-C9D316E6B5E8}">
      <dsp:nvSpPr>
        <dsp:cNvPr id="0" name=""/>
        <dsp:cNvSpPr/>
      </dsp:nvSpPr>
      <dsp:spPr>
        <a:xfrm>
          <a:off x="939956" y="1402457"/>
          <a:ext cx="1560996" cy="1014647"/>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Calibri" panose="020F0502020204030204" pitchFamily="34" charset="0"/>
              <a:cs typeface="Calibri" panose="020F0502020204030204" pitchFamily="34" charset="0"/>
            </a:rPr>
            <a:t>5. Enablers</a:t>
          </a:r>
        </a:p>
      </dsp:txBody>
      <dsp:txXfrm>
        <a:off x="989487" y="1451988"/>
        <a:ext cx="1461934" cy="915585"/>
      </dsp:txXfrm>
    </dsp:sp>
    <dsp:sp modelId="{A2A959C2-08A7-7D48-AE35-55A68A8077CE}">
      <dsp:nvSpPr>
        <dsp:cNvPr id="0" name=""/>
        <dsp:cNvSpPr/>
      </dsp:nvSpPr>
      <dsp:spPr>
        <a:xfrm>
          <a:off x="1621184" y="508282"/>
          <a:ext cx="4056536" cy="4056536"/>
        </a:xfrm>
        <a:custGeom>
          <a:avLst/>
          <a:gdLst/>
          <a:ahLst/>
          <a:cxnLst/>
          <a:rect l="0" t="0" r="0" b="0"/>
          <a:pathLst>
            <a:path>
              <a:moveTo>
                <a:pt x="487731" y="708943"/>
              </a:moveTo>
              <a:arcTo wR="2028268" hR="2028268" stAng="13234616" swAng="1212645"/>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5/4/2023</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5/4/2023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a:p>
        </p:txBody>
      </p:sp>
    </p:spTree>
    <p:extLst>
      <p:ext uri="{BB962C8B-B14F-4D97-AF65-F5344CB8AC3E}">
        <p14:creationId xmlns:p14="http://schemas.microsoft.com/office/powerpoint/2010/main" val="4128849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F9A3903-E1C0-B641-BF09-7903E2AE2EC7}" type="slidenum">
              <a:rPr lang="en-US" smtClean="0"/>
              <a:t>18</a:t>
            </a:fld>
            <a:endParaRPr lang="en-US"/>
          </a:p>
        </p:txBody>
      </p:sp>
    </p:spTree>
    <p:extLst>
      <p:ext uri="{BB962C8B-B14F-4D97-AF65-F5344CB8AC3E}">
        <p14:creationId xmlns:p14="http://schemas.microsoft.com/office/powerpoint/2010/main" val="3786854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9" name="Picture 5">
            <a:extLst>
              <a:ext uri="{FF2B5EF4-FFF2-40B4-BE49-F238E27FC236}">
                <a16:creationId xmlns:a16="http://schemas.microsoft.com/office/drawing/2014/main" id="{60840CD1-0279-BD46-8F25-1989D92D033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2" cy="566677"/>
          </a:xfrm>
          <a:prstGeom prst="rect">
            <a:avLst/>
          </a:prstGeom>
        </p:spPr>
      </p:pic>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1" cy="566677"/>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a:xfrm>
            <a:off x="966217" y="4066172"/>
            <a:ext cx="4537958" cy="1373756"/>
          </a:xfrm>
        </p:spPr>
        <p:txBody>
          <a:bodyPr/>
          <a:lstStyle/>
          <a:p>
            <a:pPr>
              <a:lnSpc>
                <a:spcPct val="100000"/>
              </a:lnSpc>
            </a:pPr>
            <a:r>
              <a:rPr lang="en-US" dirty="0"/>
              <a:t>IELTS IT Landscape Assessment</a:t>
            </a:r>
          </a:p>
        </p:txBody>
      </p:sp>
      <p:sp>
        <p:nvSpPr>
          <p:cNvPr id="13" name="Text Placeholder 12">
            <a:extLst>
              <a:ext uri="{FF2B5EF4-FFF2-40B4-BE49-F238E27FC236}">
                <a16:creationId xmlns:a16="http://schemas.microsoft.com/office/drawing/2014/main" id="{857CFC46-4918-294E-BE34-E346CD875261}"/>
              </a:ext>
            </a:extLst>
          </p:cNvPr>
          <p:cNvSpPr>
            <a:spLocks noGrp="1"/>
          </p:cNvSpPr>
          <p:nvPr>
            <p:ph type="body" idx="12"/>
          </p:nvPr>
        </p:nvSpPr>
        <p:spPr>
          <a:xfrm>
            <a:off x="966217" y="3927673"/>
            <a:ext cx="994183" cy="276999"/>
          </a:xfrm>
        </p:spPr>
        <p:txBody>
          <a:bodyPr/>
          <a:lstStyle/>
          <a:p>
            <a:r>
              <a:rPr lang="en-US" dirty="0"/>
              <a:t>March 2023</a:t>
            </a:r>
          </a:p>
        </p:txBody>
      </p:sp>
    </p:spTree>
    <p:extLst>
      <p:ext uri="{BB962C8B-B14F-4D97-AF65-F5344CB8AC3E}">
        <p14:creationId xmlns:p14="http://schemas.microsoft.com/office/powerpoint/2010/main" val="33339247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11"/>
          </p:nvPr>
        </p:nvSpPr>
        <p:spPr>
          <a:xfrm>
            <a:off x="1042416" y="6325193"/>
            <a:ext cx="1198179" cy="303572"/>
          </a:xfrm>
        </p:spPr>
        <p:txBody>
          <a:bodyPr wrap="none" anchor="b">
            <a:normAutofit/>
          </a:bodyPr>
          <a:lstStyle/>
          <a:p>
            <a:pPr>
              <a:spcAft>
                <a:spcPts val="600"/>
              </a:spcAft>
            </a:pPr>
            <a:r>
              <a:rPr lang="en-US"/>
              <a:t>© 2022 Cognizant</a:t>
            </a:r>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12"/>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10</a:t>
            </a:fld>
            <a:endParaRPr lang="en-US"/>
          </a:p>
        </p:txBody>
      </p:sp>
      <p:sp>
        <p:nvSpPr>
          <p:cNvPr id="6" name="Title 5">
            <a:extLst>
              <a:ext uri="{FF2B5EF4-FFF2-40B4-BE49-F238E27FC236}">
                <a16:creationId xmlns:a16="http://schemas.microsoft.com/office/drawing/2014/main" id="{FFA63032-301D-BEEC-69A7-9CCCEA803BF0}"/>
              </a:ext>
            </a:extLst>
          </p:cNvPr>
          <p:cNvSpPr>
            <a:spLocks noGrp="1"/>
          </p:cNvSpPr>
          <p:nvPr>
            <p:ph type="ctrTitle"/>
          </p:nvPr>
        </p:nvSpPr>
        <p:spPr>
          <a:xfrm>
            <a:off x="1042416" y="1812207"/>
            <a:ext cx="8667641" cy="2031325"/>
          </a:xfrm>
        </p:spPr>
        <p:txBody>
          <a:bodyPr wrap="square" anchor="ctr">
            <a:normAutofit/>
          </a:bodyPr>
          <a:lstStyle/>
          <a:p>
            <a:r>
              <a:rPr lang="en-US" dirty="0"/>
              <a:t>Test automation</a:t>
            </a:r>
          </a:p>
        </p:txBody>
      </p:sp>
    </p:spTree>
    <p:extLst>
      <p:ext uri="{BB962C8B-B14F-4D97-AF65-F5344CB8AC3E}">
        <p14:creationId xmlns:p14="http://schemas.microsoft.com/office/powerpoint/2010/main" val="295949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31CC2-F9E3-D4BB-99F8-B1A913C20AE2}"/>
              </a:ext>
            </a:extLst>
          </p:cNvPr>
          <p:cNvSpPr>
            <a:spLocks noGrp="1"/>
          </p:cNvSpPr>
          <p:nvPr>
            <p:ph type="title"/>
          </p:nvPr>
        </p:nvSpPr>
        <p:spPr>
          <a:xfrm>
            <a:off x="456691" y="311989"/>
            <a:ext cx="10808209" cy="307777"/>
          </a:xfrm>
        </p:spPr>
        <p:txBody>
          <a:bodyPr/>
          <a:lstStyle/>
          <a:p>
            <a:r>
              <a:rPr lang="en-US" dirty="0"/>
              <a:t>Observation:  </a:t>
            </a:r>
            <a:r>
              <a:rPr lang="en-US" sz="2400" dirty="0">
                <a:solidFill>
                  <a:schemeClr val="accent1">
                    <a:lumMod val="50000"/>
                  </a:schemeClr>
                </a:solidFill>
                <a:latin typeface="Calibri" panose="020F0502020204030204" pitchFamily="34" charset="0"/>
                <a:cs typeface="Calibri" panose="020F0502020204030204" pitchFamily="34" charset="0"/>
              </a:rPr>
              <a:t>Slow and unstable test automation</a:t>
            </a:r>
            <a:endParaRPr lang="en-US" dirty="0"/>
          </a:p>
        </p:txBody>
      </p:sp>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3"/>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4"/>
          </p:nvPr>
        </p:nvSpPr>
        <p:spPr/>
        <p:txBody>
          <a:bodyPr/>
          <a:lstStyle/>
          <a:p>
            <a:fld id="{C53E075B-3175-45CF-B3C7-FEDF3F5961E3}" type="slidenum">
              <a:rPr lang="en-US" smtClean="0"/>
              <a:pPr/>
              <a:t>11</a:t>
            </a:fld>
            <a:endParaRPr lang="en-US" dirty="0"/>
          </a:p>
        </p:txBody>
      </p:sp>
      <p:sp>
        <p:nvSpPr>
          <p:cNvPr id="7" name="TextBox 6">
            <a:extLst>
              <a:ext uri="{FF2B5EF4-FFF2-40B4-BE49-F238E27FC236}">
                <a16:creationId xmlns:a16="http://schemas.microsoft.com/office/drawing/2014/main" id="{13661F49-2BCB-4903-3E8D-864BC9510950}"/>
              </a:ext>
            </a:extLst>
          </p:cNvPr>
          <p:cNvSpPr txBox="1"/>
          <p:nvPr/>
        </p:nvSpPr>
        <p:spPr>
          <a:xfrm>
            <a:off x="1042416" y="4722974"/>
            <a:ext cx="4791953" cy="830997"/>
          </a:xfrm>
          <a:prstGeom prst="rect">
            <a:avLst/>
          </a:prstGeom>
          <a:noFill/>
        </p:spPr>
        <p:txBody>
          <a:bodyPr wrap="square">
            <a:spAutoFit/>
          </a:bodyPr>
          <a:lstStyle/>
          <a:p>
            <a:r>
              <a:rPr lang="en-US" sz="1200" b="1" dirty="0">
                <a:latin typeface="Calibri" panose="020F0502020204030204" pitchFamily="34" charset="0"/>
                <a:cs typeface="Calibri" panose="020F0502020204030204" pitchFamily="34" charset="0"/>
              </a:rPr>
              <a:t>Benefits of the recommendation</a:t>
            </a: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Quick and robust test automation</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Faster time-to-market</a:t>
            </a:r>
          </a:p>
        </p:txBody>
      </p:sp>
      <p:sp>
        <p:nvSpPr>
          <p:cNvPr id="11" name="TextBox 10">
            <a:extLst>
              <a:ext uri="{FF2B5EF4-FFF2-40B4-BE49-F238E27FC236}">
                <a16:creationId xmlns:a16="http://schemas.microsoft.com/office/drawing/2014/main" id="{D1F73A02-DFCD-2D81-46FA-3AB30B2C0C72}"/>
              </a:ext>
            </a:extLst>
          </p:cNvPr>
          <p:cNvSpPr txBox="1"/>
          <p:nvPr/>
        </p:nvSpPr>
        <p:spPr>
          <a:xfrm>
            <a:off x="1053445" y="2971326"/>
            <a:ext cx="9826867" cy="1231106"/>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Recommendation</a:t>
            </a:r>
          </a:p>
          <a:p>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Split the regression suite into different test categories that can be run independently and in parallel.</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Identify and eliminate redundant test cases that cover the same functionality.</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Update the monitoring, alerting and automatic retry capabilities of the test automation suite</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Reduce the overall running time of test automation suite by implementing hierarchy and sequencing for the test cases.</a:t>
            </a:r>
          </a:p>
        </p:txBody>
      </p:sp>
      <p:sp>
        <p:nvSpPr>
          <p:cNvPr id="13" name="Content Placeholder 12">
            <a:extLst>
              <a:ext uri="{FF2B5EF4-FFF2-40B4-BE49-F238E27FC236}">
                <a16:creationId xmlns:a16="http://schemas.microsoft.com/office/drawing/2014/main" id="{394B259C-E064-802A-1896-39CF214AE343}"/>
              </a:ext>
            </a:extLst>
          </p:cNvPr>
          <p:cNvSpPr>
            <a:spLocks noGrp="1"/>
          </p:cNvSpPr>
          <p:nvPr>
            <p:ph sz="quarter" idx="21"/>
          </p:nvPr>
        </p:nvSpPr>
        <p:spPr>
          <a:xfrm>
            <a:off x="1053445" y="1488695"/>
            <a:ext cx="10572497" cy="1243619"/>
          </a:xfrm>
        </p:spPr>
        <p:txBody>
          <a:bodyPr/>
          <a:lstStyle/>
          <a:p>
            <a:r>
              <a:rPr lang="en-US" sz="1400" b="1" dirty="0">
                <a:latin typeface="Calibri" panose="020F0502020204030204" pitchFamily="34" charset="0"/>
                <a:cs typeface="Calibri" panose="020F0502020204030204" pitchFamily="34" charset="0"/>
              </a:rPr>
              <a:t>Pain points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Regression test suite takes more than 15 hours for a successful run.</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past 6 months, the regression suite failed many times due to environment issues and had to be rerun. Each rerun had taken up to 3 days and caused severe delays in the development cycle </a:t>
            </a: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4166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11"/>
          </p:nvPr>
        </p:nvSpPr>
        <p:spPr>
          <a:xfrm>
            <a:off x="1042416" y="6325193"/>
            <a:ext cx="1198179" cy="303572"/>
          </a:xfrm>
        </p:spPr>
        <p:txBody>
          <a:bodyPr wrap="none" anchor="b">
            <a:normAutofit/>
          </a:bodyPr>
          <a:lstStyle/>
          <a:p>
            <a:pPr>
              <a:spcAft>
                <a:spcPts val="600"/>
              </a:spcAft>
            </a:pPr>
            <a:r>
              <a:rPr lang="en-US"/>
              <a:t>© 2022 Cognizant</a:t>
            </a:r>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12"/>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12</a:t>
            </a:fld>
            <a:endParaRPr lang="en-US"/>
          </a:p>
        </p:txBody>
      </p:sp>
      <p:sp>
        <p:nvSpPr>
          <p:cNvPr id="6" name="Title 5">
            <a:extLst>
              <a:ext uri="{FF2B5EF4-FFF2-40B4-BE49-F238E27FC236}">
                <a16:creationId xmlns:a16="http://schemas.microsoft.com/office/drawing/2014/main" id="{FFA63032-301D-BEEC-69A7-9CCCEA803BF0}"/>
              </a:ext>
            </a:extLst>
          </p:cNvPr>
          <p:cNvSpPr>
            <a:spLocks noGrp="1"/>
          </p:cNvSpPr>
          <p:nvPr>
            <p:ph type="ctrTitle"/>
          </p:nvPr>
        </p:nvSpPr>
        <p:spPr>
          <a:xfrm>
            <a:off x="1042416" y="1812207"/>
            <a:ext cx="8667641" cy="2031325"/>
          </a:xfrm>
        </p:spPr>
        <p:txBody>
          <a:bodyPr wrap="square" anchor="ctr">
            <a:normAutofit/>
          </a:bodyPr>
          <a:lstStyle/>
          <a:p>
            <a:r>
              <a:rPr lang="en-US" dirty="0"/>
              <a:t>Contract Testing</a:t>
            </a:r>
          </a:p>
        </p:txBody>
      </p:sp>
    </p:spTree>
    <p:extLst>
      <p:ext uri="{BB962C8B-B14F-4D97-AF65-F5344CB8AC3E}">
        <p14:creationId xmlns:p14="http://schemas.microsoft.com/office/powerpoint/2010/main" val="3131714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31CC2-F9E3-D4BB-99F8-B1A913C20AE2}"/>
              </a:ext>
            </a:extLst>
          </p:cNvPr>
          <p:cNvSpPr>
            <a:spLocks noGrp="1"/>
          </p:cNvSpPr>
          <p:nvPr>
            <p:ph type="title"/>
          </p:nvPr>
        </p:nvSpPr>
        <p:spPr>
          <a:xfrm>
            <a:off x="456691" y="311989"/>
            <a:ext cx="10808209" cy="307777"/>
          </a:xfrm>
        </p:spPr>
        <p:txBody>
          <a:bodyPr/>
          <a:lstStyle/>
          <a:p>
            <a:r>
              <a:rPr lang="en-US" dirty="0"/>
              <a:t>Observation: </a:t>
            </a:r>
            <a:r>
              <a:rPr lang="en-US" sz="2400" dirty="0">
                <a:solidFill>
                  <a:schemeClr val="accent1">
                    <a:lumMod val="50000"/>
                  </a:schemeClr>
                </a:solidFill>
                <a:latin typeface="Calibri" panose="020F0502020204030204" pitchFamily="34" charset="0"/>
                <a:cs typeface="Calibri" panose="020F0502020204030204" pitchFamily="34" charset="0"/>
              </a:rPr>
              <a:t>No Simulators or Mocks for contract testing</a:t>
            </a:r>
            <a:endParaRPr lang="en-US" dirty="0"/>
          </a:p>
        </p:txBody>
      </p:sp>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3"/>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4"/>
          </p:nvPr>
        </p:nvSpPr>
        <p:spPr/>
        <p:txBody>
          <a:bodyPr/>
          <a:lstStyle/>
          <a:p>
            <a:fld id="{C53E075B-3175-45CF-B3C7-FEDF3F5961E3}" type="slidenum">
              <a:rPr lang="en-US" smtClean="0"/>
              <a:pPr/>
              <a:t>13</a:t>
            </a:fld>
            <a:endParaRPr lang="en-US" dirty="0"/>
          </a:p>
        </p:txBody>
      </p:sp>
      <p:sp>
        <p:nvSpPr>
          <p:cNvPr id="7" name="TextBox 6">
            <a:extLst>
              <a:ext uri="{FF2B5EF4-FFF2-40B4-BE49-F238E27FC236}">
                <a16:creationId xmlns:a16="http://schemas.microsoft.com/office/drawing/2014/main" id="{13661F49-2BCB-4903-3E8D-864BC9510950}"/>
              </a:ext>
            </a:extLst>
          </p:cNvPr>
          <p:cNvSpPr txBox="1"/>
          <p:nvPr/>
        </p:nvSpPr>
        <p:spPr>
          <a:xfrm>
            <a:off x="1053446" y="5135069"/>
            <a:ext cx="9548418" cy="646331"/>
          </a:xfrm>
          <a:prstGeom prst="rect">
            <a:avLst/>
          </a:prstGeom>
          <a:noFill/>
        </p:spPr>
        <p:txBody>
          <a:bodyPr wrap="square">
            <a:spAutoFit/>
          </a:bodyPr>
          <a:lstStyle/>
          <a:p>
            <a:r>
              <a:rPr lang="en-US" sz="1200" b="1" dirty="0">
                <a:latin typeface="Calibri" panose="020F0502020204030204" pitchFamily="34" charset="0"/>
                <a:cs typeface="Calibri" panose="020F0502020204030204" pitchFamily="34" charset="0"/>
              </a:rPr>
              <a:t>Benefits of the recommendation</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Reduce the number of defects pertaining to API integration / Communication between micro services.</a:t>
            </a:r>
          </a:p>
          <a:p>
            <a:r>
              <a:rPr lang="en-US" sz="1200" dirty="0">
                <a:latin typeface="Calibri" panose="020F0502020204030204" pitchFamily="34" charset="0"/>
                <a:cs typeface="Calibri" panose="020F0502020204030204" pitchFamily="34" charset="0"/>
              </a:rPr>
              <a:t>Increased reliability of the system as a whole</a:t>
            </a:r>
          </a:p>
        </p:txBody>
      </p:sp>
      <p:sp>
        <p:nvSpPr>
          <p:cNvPr id="11" name="TextBox 10">
            <a:extLst>
              <a:ext uri="{FF2B5EF4-FFF2-40B4-BE49-F238E27FC236}">
                <a16:creationId xmlns:a16="http://schemas.microsoft.com/office/drawing/2014/main" id="{D1F73A02-DFCD-2D81-46FA-3AB30B2C0C72}"/>
              </a:ext>
            </a:extLst>
          </p:cNvPr>
          <p:cNvSpPr txBox="1"/>
          <p:nvPr/>
        </p:nvSpPr>
        <p:spPr>
          <a:xfrm>
            <a:off x="1042416" y="3350888"/>
            <a:ext cx="10568739" cy="677108"/>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Recommendation</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Improve the existing automated contract testing</a:t>
            </a:r>
          </a:p>
        </p:txBody>
      </p:sp>
      <p:sp>
        <p:nvSpPr>
          <p:cNvPr id="13" name="Content Placeholder 12">
            <a:extLst>
              <a:ext uri="{FF2B5EF4-FFF2-40B4-BE49-F238E27FC236}">
                <a16:creationId xmlns:a16="http://schemas.microsoft.com/office/drawing/2014/main" id="{394B259C-E064-802A-1896-39CF214AE343}"/>
              </a:ext>
            </a:extLst>
          </p:cNvPr>
          <p:cNvSpPr>
            <a:spLocks noGrp="1"/>
          </p:cNvSpPr>
          <p:nvPr>
            <p:ph sz="quarter" idx="21"/>
          </p:nvPr>
        </p:nvSpPr>
        <p:spPr>
          <a:xfrm>
            <a:off x="1121434" y="1627195"/>
            <a:ext cx="9546710" cy="616620"/>
          </a:xfrm>
        </p:spPr>
        <p:txBody>
          <a:bodyPr/>
          <a:lstStyle/>
          <a:p>
            <a:r>
              <a:rPr lang="en-US" sz="1400" b="1" dirty="0">
                <a:latin typeface="Calibri" panose="020F0502020204030204" pitchFamily="34" charset="0"/>
                <a:cs typeface="Calibri" panose="020F0502020204030204" pitchFamily="34" charset="0"/>
              </a:rPr>
              <a:t>Pain points</a:t>
            </a:r>
          </a:p>
          <a:p>
            <a:r>
              <a:rPr lang="en-US" sz="1200" dirty="0">
                <a:latin typeface="Calibri" panose="020F0502020204030204" pitchFamily="34" charset="0"/>
                <a:cs typeface="Calibri" panose="020F0502020204030204" pitchFamily="34" charset="0"/>
              </a:rPr>
              <a:t>Many defects due to the </a:t>
            </a:r>
            <a:r>
              <a:rPr lang="en-GB" sz="1200" dirty="0">
                <a:solidFill>
                  <a:schemeClr val="accent1">
                    <a:lumMod val="50000"/>
                  </a:schemeClr>
                </a:solidFill>
                <a:effectLst/>
                <a:latin typeface="Calibri" panose="020F0502020204030204" pitchFamily="34" charset="0"/>
                <a:cs typeface="Calibri" panose="020F0502020204030204" pitchFamily="34" charset="0"/>
              </a:rPr>
              <a:t>Swagger API specifications not being met</a:t>
            </a:r>
            <a:r>
              <a:rPr lang="en-US" sz="1200" dirty="0">
                <a:latin typeface="Calibri" panose="020F0502020204030204" pitchFamily="34" charset="0"/>
                <a:cs typeface="Calibri" panose="020F0502020204030204" pitchFamily="34" charset="0"/>
              </a:rPr>
              <a:t>.</a:t>
            </a: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7812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11"/>
          </p:nvPr>
        </p:nvSpPr>
        <p:spPr>
          <a:xfrm>
            <a:off x="1042416" y="6325193"/>
            <a:ext cx="1198179" cy="303572"/>
          </a:xfrm>
        </p:spPr>
        <p:txBody>
          <a:bodyPr wrap="none" anchor="b">
            <a:normAutofit/>
          </a:bodyPr>
          <a:lstStyle/>
          <a:p>
            <a:pPr>
              <a:spcAft>
                <a:spcPts val="600"/>
              </a:spcAft>
            </a:pPr>
            <a:r>
              <a:rPr lang="en-US"/>
              <a:t>© 2022 Cognizant</a:t>
            </a:r>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12"/>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14</a:t>
            </a:fld>
            <a:endParaRPr lang="en-US"/>
          </a:p>
        </p:txBody>
      </p:sp>
      <p:sp>
        <p:nvSpPr>
          <p:cNvPr id="6" name="Title 5">
            <a:extLst>
              <a:ext uri="{FF2B5EF4-FFF2-40B4-BE49-F238E27FC236}">
                <a16:creationId xmlns:a16="http://schemas.microsoft.com/office/drawing/2014/main" id="{FFA63032-301D-BEEC-69A7-9CCCEA803BF0}"/>
              </a:ext>
            </a:extLst>
          </p:cNvPr>
          <p:cNvSpPr>
            <a:spLocks noGrp="1"/>
          </p:cNvSpPr>
          <p:nvPr>
            <p:ph type="ctrTitle"/>
          </p:nvPr>
        </p:nvSpPr>
        <p:spPr>
          <a:xfrm>
            <a:off x="1042416" y="1812207"/>
            <a:ext cx="8667641" cy="2031325"/>
          </a:xfrm>
        </p:spPr>
        <p:txBody>
          <a:bodyPr wrap="square" anchor="ctr">
            <a:normAutofit/>
          </a:bodyPr>
          <a:lstStyle/>
          <a:p>
            <a:r>
              <a:rPr lang="en-US" dirty="0"/>
              <a:t>VDI</a:t>
            </a:r>
          </a:p>
        </p:txBody>
      </p:sp>
    </p:spTree>
    <p:extLst>
      <p:ext uri="{BB962C8B-B14F-4D97-AF65-F5344CB8AC3E}">
        <p14:creationId xmlns:p14="http://schemas.microsoft.com/office/powerpoint/2010/main" val="2425958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31CC2-F9E3-D4BB-99F8-B1A913C20AE2}"/>
              </a:ext>
            </a:extLst>
          </p:cNvPr>
          <p:cNvSpPr>
            <a:spLocks noGrp="1"/>
          </p:cNvSpPr>
          <p:nvPr>
            <p:ph type="title"/>
          </p:nvPr>
        </p:nvSpPr>
        <p:spPr>
          <a:xfrm>
            <a:off x="456691" y="311989"/>
            <a:ext cx="10808209" cy="307777"/>
          </a:xfrm>
        </p:spPr>
        <p:txBody>
          <a:bodyPr/>
          <a:lstStyle/>
          <a:p>
            <a:r>
              <a:rPr lang="en-US" dirty="0"/>
              <a:t>Observation: </a:t>
            </a:r>
            <a:r>
              <a:rPr lang="en-US" sz="2400" dirty="0">
                <a:solidFill>
                  <a:schemeClr val="accent1">
                    <a:lumMod val="50000"/>
                  </a:schemeClr>
                </a:solidFill>
                <a:latin typeface="Calibri" panose="020F0502020204030204" pitchFamily="34" charset="0"/>
                <a:cs typeface="Calibri" panose="020F0502020204030204" pitchFamily="34" charset="0"/>
              </a:rPr>
              <a:t>VDI without proper developer tools</a:t>
            </a:r>
            <a:endParaRPr lang="en-US" dirty="0"/>
          </a:p>
        </p:txBody>
      </p:sp>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3"/>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4"/>
          </p:nvPr>
        </p:nvSpPr>
        <p:spPr/>
        <p:txBody>
          <a:bodyPr/>
          <a:lstStyle/>
          <a:p>
            <a:fld id="{C53E075B-3175-45CF-B3C7-FEDF3F5961E3}" type="slidenum">
              <a:rPr lang="en-US" smtClean="0"/>
              <a:pPr/>
              <a:t>15</a:t>
            </a:fld>
            <a:endParaRPr lang="en-US" dirty="0"/>
          </a:p>
        </p:txBody>
      </p:sp>
      <p:sp>
        <p:nvSpPr>
          <p:cNvPr id="7" name="TextBox 6">
            <a:extLst>
              <a:ext uri="{FF2B5EF4-FFF2-40B4-BE49-F238E27FC236}">
                <a16:creationId xmlns:a16="http://schemas.microsoft.com/office/drawing/2014/main" id="{13661F49-2BCB-4903-3E8D-864BC9510950}"/>
              </a:ext>
            </a:extLst>
          </p:cNvPr>
          <p:cNvSpPr txBox="1"/>
          <p:nvPr/>
        </p:nvSpPr>
        <p:spPr>
          <a:xfrm>
            <a:off x="1053446" y="5135069"/>
            <a:ext cx="9548418" cy="646331"/>
          </a:xfrm>
          <a:prstGeom prst="rect">
            <a:avLst/>
          </a:prstGeom>
          <a:noFill/>
        </p:spPr>
        <p:txBody>
          <a:bodyPr wrap="square">
            <a:spAutoFit/>
          </a:bodyPr>
          <a:lstStyle/>
          <a:p>
            <a:r>
              <a:rPr lang="en-US" sz="1200" b="1" dirty="0">
                <a:latin typeface="Calibri" panose="020F0502020204030204" pitchFamily="34" charset="0"/>
                <a:cs typeface="Calibri" panose="020F0502020204030204" pitchFamily="34" charset="0"/>
              </a:rPr>
              <a:t>Benefits of the recommendation</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Improved development efficiency.</a:t>
            </a:r>
          </a:p>
        </p:txBody>
      </p:sp>
      <p:sp>
        <p:nvSpPr>
          <p:cNvPr id="11" name="TextBox 10">
            <a:extLst>
              <a:ext uri="{FF2B5EF4-FFF2-40B4-BE49-F238E27FC236}">
                <a16:creationId xmlns:a16="http://schemas.microsoft.com/office/drawing/2014/main" id="{D1F73A02-DFCD-2D81-46FA-3AB30B2C0C72}"/>
              </a:ext>
            </a:extLst>
          </p:cNvPr>
          <p:cNvSpPr txBox="1"/>
          <p:nvPr/>
        </p:nvSpPr>
        <p:spPr>
          <a:xfrm>
            <a:off x="1042416" y="3350888"/>
            <a:ext cx="10568739" cy="677108"/>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Recommendation</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Equip the developer with the proper tools</a:t>
            </a:r>
          </a:p>
        </p:txBody>
      </p:sp>
      <p:sp>
        <p:nvSpPr>
          <p:cNvPr id="13" name="Content Placeholder 12">
            <a:extLst>
              <a:ext uri="{FF2B5EF4-FFF2-40B4-BE49-F238E27FC236}">
                <a16:creationId xmlns:a16="http://schemas.microsoft.com/office/drawing/2014/main" id="{394B259C-E064-802A-1896-39CF214AE343}"/>
              </a:ext>
            </a:extLst>
          </p:cNvPr>
          <p:cNvSpPr>
            <a:spLocks noGrp="1"/>
          </p:cNvSpPr>
          <p:nvPr>
            <p:ph sz="quarter" idx="21"/>
          </p:nvPr>
        </p:nvSpPr>
        <p:spPr>
          <a:xfrm>
            <a:off x="1121434" y="1627195"/>
            <a:ext cx="9546710" cy="1066744"/>
          </a:xfrm>
        </p:spPr>
        <p:txBody>
          <a:bodyPr/>
          <a:lstStyle/>
          <a:p>
            <a:r>
              <a:rPr lang="en-US" sz="1400" b="1" dirty="0">
                <a:latin typeface="Calibri" panose="020F0502020204030204" pitchFamily="34" charset="0"/>
                <a:cs typeface="Calibri" panose="020F0502020204030204" pitchFamily="34" charset="0"/>
              </a:rPr>
              <a:t>Pain points</a:t>
            </a:r>
          </a:p>
          <a:p>
            <a:r>
              <a:rPr lang="en-US" sz="1200" dirty="0">
                <a:latin typeface="Calibri" panose="020F0502020204030204" pitchFamily="34" charset="0"/>
                <a:cs typeface="Calibri" panose="020F0502020204030204" pitchFamily="34" charset="0"/>
              </a:rPr>
              <a:t>Development is being carried on VDI which does not have necessary tools (Ex: ‘Docker’, Local stack). This causes issues such as stress for developers, reduced collaboration,  increased dependency on alternative arrangements and therefore diminished throughput.</a:t>
            </a: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007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11"/>
          </p:nvPr>
        </p:nvSpPr>
        <p:spPr>
          <a:xfrm>
            <a:off x="1042416" y="6325193"/>
            <a:ext cx="1198179" cy="303572"/>
          </a:xfrm>
        </p:spPr>
        <p:txBody>
          <a:bodyPr wrap="none" anchor="b">
            <a:normAutofit/>
          </a:bodyPr>
          <a:lstStyle/>
          <a:p>
            <a:pPr>
              <a:spcAft>
                <a:spcPts val="600"/>
              </a:spcAft>
            </a:pPr>
            <a:r>
              <a:rPr lang="en-US"/>
              <a:t>© 2022 Cognizant</a:t>
            </a:r>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12"/>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16</a:t>
            </a:fld>
            <a:endParaRPr lang="en-US"/>
          </a:p>
        </p:txBody>
      </p:sp>
      <p:sp>
        <p:nvSpPr>
          <p:cNvPr id="6" name="Title 5">
            <a:extLst>
              <a:ext uri="{FF2B5EF4-FFF2-40B4-BE49-F238E27FC236}">
                <a16:creationId xmlns:a16="http://schemas.microsoft.com/office/drawing/2014/main" id="{FFA63032-301D-BEEC-69A7-9CCCEA803BF0}"/>
              </a:ext>
            </a:extLst>
          </p:cNvPr>
          <p:cNvSpPr>
            <a:spLocks noGrp="1"/>
          </p:cNvSpPr>
          <p:nvPr>
            <p:ph type="ctrTitle"/>
          </p:nvPr>
        </p:nvSpPr>
        <p:spPr>
          <a:xfrm>
            <a:off x="1042416" y="1812207"/>
            <a:ext cx="8667641" cy="2031325"/>
          </a:xfrm>
        </p:spPr>
        <p:txBody>
          <a:bodyPr wrap="square" anchor="ctr">
            <a:normAutofit/>
          </a:bodyPr>
          <a:lstStyle/>
          <a:p>
            <a:r>
              <a:rPr lang="en-US" dirty="0"/>
              <a:t>Other observations</a:t>
            </a:r>
          </a:p>
        </p:txBody>
      </p:sp>
    </p:spTree>
    <p:extLst>
      <p:ext uri="{BB962C8B-B14F-4D97-AF65-F5344CB8AC3E}">
        <p14:creationId xmlns:p14="http://schemas.microsoft.com/office/powerpoint/2010/main" val="206350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11"/>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12"/>
          </p:nvPr>
        </p:nvSpPr>
        <p:spPr/>
        <p:txBody>
          <a:bodyPr/>
          <a:lstStyle/>
          <a:p>
            <a:fld id="{C53E075B-3175-45CF-B3C7-FEDF3F5961E3}" type="slidenum">
              <a:rPr lang="en-US" smtClean="0"/>
              <a:pPr/>
              <a:t>17</a:t>
            </a:fld>
            <a:endParaRPr lang="en-US" dirty="0"/>
          </a:p>
        </p:txBody>
      </p:sp>
      <p:sp>
        <p:nvSpPr>
          <p:cNvPr id="4" name="Title 3">
            <a:extLst>
              <a:ext uri="{FF2B5EF4-FFF2-40B4-BE49-F238E27FC236}">
                <a16:creationId xmlns:a16="http://schemas.microsoft.com/office/drawing/2014/main" id="{A6F31CC2-F9E3-D4BB-99F8-B1A913C20AE2}"/>
              </a:ext>
            </a:extLst>
          </p:cNvPr>
          <p:cNvSpPr>
            <a:spLocks noGrp="1"/>
          </p:cNvSpPr>
          <p:nvPr>
            <p:ph type="title"/>
          </p:nvPr>
        </p:nvSpPr>
        <p:spPr>
          <a:xfrm>
            <a:off x="457198" y="145682"/>
            <a:ext cx="10808209" cy="307777"/>
          </a:xfrm>
        </p:spPr>
        <p:txBody>
          <a:bodyPr/>
          <a:lstStyle/>
          <a:p>
            <a:r>
              <a:rPr lang="en-US" dirty="0"/>
              <a:t>Other observations</a:t>
            </a:r>
          </a:p>
        </p:txBody>
      </p:sp>
      <p:graphicFrame>
        <p:nvGraphicFramePr>
          <p:cNvPr id="5" name="Table 8">
            <a:extLst>
              <a:ext uri="{FF2B5EF4-FFF2-40B4-BE49-F238E27FC236}">
                <a16:creationId xmlns:a16="http://schemas.microsoft.com/office/drawing/2014/main" id="{293DC508-DAC2-625D-A8FF-A47AE062CC5E}"/>
              </a:ext>
            </a:extLst>
          </p:cNvPr>
          <p:cNvGraphicFramePr>
            <a:graphicFrameLocks noGrp="1"/>
          </p:cNvGraphicFramePr>
          <p:nvPr>
            <p:extLst>
              <p:ext uri="{D42A27DB-BD31-4B8C-83A1-F6EECF244321}">
                <p14:modId xmlns:p14="http://schemas.microsoft.com/office/powerpoint/2010/main" val="1347870830"/>
              </p:ext>
            </p:extLst>
          </p:nvPr>
        </p:nvGraphicFramePr>
        <p:xfrm>
          <a:off x="457197" y="624839"/>
          <a:ext cx="11538156" cy="5638800"/>
        </p:xfrm>
        <a:graphic>
          <a:graphicData uri="http://schemas.openxmlformats.org/drawingml/2006/table">
            <a:tbl>
              <a:tblPr firstRow="1" bandRow="1">
                <a:tableStyleId>{5C22544A-7EE6-4342-B048-85BDC9FD1C3A}</a:tableStyleId>
              </a:tblPr>
              <a:tblGrid>
                <a:gridCol w="361856">
                  <a:extLst>
                    <a:ext uri="{9D8B030D-6E8A-4147-A177-3AD203B41FA5}">
                      <a16:colId xmlns:a16="http://schemas.microsoft.com/office/drawing/2014/main" val="1860685986"/>
                    </a:ext>
                  </a:extLst>
                </a:gridCol>
                <a:gridCol w="3054857">
                  <a:extLst>
                    <a:ext uri="{9D8B030D-6E8A-4147-A177-3AD203B41FA5}">
                      <a16:colId xmlns:a16="http://schemas.microsoft.com/office/drawing/2014/main" val="1974926898"/>
                    </a:ext>
                  </a:extLst>
                </a:gridCol>
                <a:gridCol w="2546555">
                  <a:extLst>
                    <a:ext uri="{9D8B030D-6E8A-4147-A177-3AD203B41FA5}">
                      <a16:colId xmlns:a16="http://schemas.microsoft.com/office/drawing/2014/main" val="269657875"/>
                    </a:ext>
                  </a:extLst>
                </a:gridCol>
                <a:gridCol w="1587369">
                  <a:extLst>
                    <a:ext uri="{9D8B030D-6E8A-4147-A177-3AD203B41FA5}">
                      <a16:colId xmlns:a16="http://schemas.microsoft.com/office/drawing/2014/main" val="3405414518"/>
                    </a:ext>
                  </a:extLst>
                </a:gridCol>
                <a:gridCol w="3987519">
                  <a:extLst>
                    <a:ext uri="{9D8B030D-6E8A-4147-A177-3AD203B41FA5}">
                      <a16:colId xmlns:a16="http://schemas.microsoft.com/office/drawing/2014/main" val="2095855109"/>
                    </a:ext>
                  </a:extLst>
                </a:gridCol>
              </a:tblGrid>
              <a:tr h="345953">
                <a:tc>
                  <a:txBody>
                    <a:bodyPr/>
                    <a:lstStyle/>
                    <a:p>
                      <a:r>
                        <a:rPr lang="en-US" sz="1400" dirty="0">
                          <a:latin typeface="Calibri" panose="020F0502020204030204" pitchFamily="34" charset="0"/>
                          <a:cs typeface="Calibri" panose="020F0502020204030204" pitchFamily="34" charset="0"/>
                        </a:rPr>
                        <a:t>#</a:t>
                      </a:r>
                    </a:p>
                  </a:txBody>
                  <a:tcPr/>
                </a:tc>
                <a:tc>
                  <a:txBody>
                    <a:bodyPr/>
                    <a:lstStyle/>
                    <a:p>
                      <a:r>
                        <a:rPr lang="en-US" sz="1400" dirty="0">
                          <a:latin typeface="Calibri" panose="020F0502020204030204" pitchFamily="34" charset="0"/>
                          <a:cs typeface="Calibri" panose="020F0502020204030204" pitchFamily="34" charset="0"/>
                        </a:rPr>
                        <a:t>Observation</a:t>
                      </a:r>
                    </a:p>
                  </a:txBody>
                  <a:tcPr/>
                </a:tc>
                <a:tc>
                  <a:txBody>
                    <a:bodyPr/>
                    <a:lstStyle/>
                    <a:p>
                      <a:r>
                        <a:rPr lang="en-US" sz="1400" dirty="0">
                          <a:latin typeface="Calibri" panose="020F0502020204030204" pitchFamily="34" charset="0"/>
                          <a:cs typeface="Calibri" panose="020F0502020204030204" pitchFamily="34" charset="0"/>
                        </a:rPr>
                        <a:t>How is the development speed impacted?</a:t>
                      </a:r>
                    </a:p>
                  </a:txBody>
                  <a:tcPr/>
                </a:tc>
                <a:tc>
                  <a:txBody>
                    <a:bodyPr/>
                    <a:lstStyle/>
                    <a:p>
                      <a:r>
                        <a:rPr lang="en-US" sz="1400" dirty="0">
                          <a:latin typeface="Calibri" panose="020F0502020204030204" pitchFamily="34" charset="0"/>
                          <a:cs typeface="Calibri" panose="020F0502020204030204" pitchFamily="34" charset="0"/>
                        </a:rPr>
                        <a:t>Recommendation</a:t>
                      </a:r>
                    </a:p>
                  </a:txBody>
                  <a:tcPr/>
                </a:tc>
                <a:tc>
                  <a:txBody>
                    <a:bodyPr/>
                    <a:lstStyle/>
                    <a:p>
                      <a:r>
                        <a:rPr lang="en-US" sz="1400" dirty="0">
                          <a:latin typeface="Calibri" panose="020F0502020204030204" pitchFamily="34" charset="0"/>
                          <a:cs typeface="Calibri" panose="020F0502020204030204" pitchFamily="34" charset="0"/>
                        </a:rPr>
                        <a:t>How will the recommendation improve development speed?</a:t>
                      </a:r>
                    </a:p>
                  </a:txBody>
                  <a:tcPr/>
                </a:tc>
                <a:extLst>
                  <a:ext uri="{0D108BD9-81ED-4DB2-BD59-A6C34878D82A}">
                    <a16:rowId xmlns:a16="http://schemas.microsoft.com/office/drawing/2014/main" val="2491887735"/>
                  </a:ext>
                </a:extLst>
              </a:tr>
              <a:tr h="355408">
                <a:tc>
                  <a:txBody>
                    <a:bodyPr/>
                    <a:lstStyle/>
                    <a:p>
                      <a:pPr algn="r"/>
                      <a:r>
                        <a:rPr lang="en-US" sz="1200" dirty="0">
                          <a:latin typeface="Calibri" panose="020F0502020204030204" pitchFamily="34" charset="0"/>
                          <a:cs typeface="Calibri" panose="020F050202020403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accent1">
                              <a:lumMod val="50000"/>
                            </a:schemeClr>
                          </a:solidFill>
                          <a:effectLst/>
                          <a:latin typeface="Calibri" panose="020F0502020204030204" pitchFamily="34" charset="0"/>
                          <a:cs typeface="Calibri" panose="020F0502020204030204" pitchFamily="34" charset="0"/>
                        </a:rPr>
                        <a:t>Single SNS topic for all micro-services</a:t>
                      </a:r>
                    </a:p>
                  </a:txBody>
                  <a:tcPr/>
                </a:tc>
                <a:tc>
                  <a:txBody>
                    <a:bodyPr/>
                    <a:lstStyle/>
                    <a:p>
                      <a:r>
                        <a:rPr lang="en-GB" sz="1200" dirty="0">
                          <a:solidFill>
                            <a:schemeClr val="accent1">
                              <a:lumMod val="50000"/>
                            </a:schemeClr>
                          </a:solidFill>
                          <a:effectLst/>
                          <a:latin typeface="Calibri" panose="020F0502020204030204" pitchFamily="34" charset="0"/>
                          <a:cs typeface="Calibri" panose="020F0502020204030204" pitchFamily="34" charset="0"/>
                        </a:rPr>
                        <a:t>Over-coupling makes it difficult to slice the functionality and to introduce new features quickly</a:t>
                      </a:r>
                      <a:endParaRPr lang="en-US" sz="1200" dirty="0">
                        <a:solidFill>
                          <a:schemeClr val="accent1">
                            <a:lumMod val="50000"/>
                          </a:schemeClr>
                        </a:solidFill>
                        <a:latin typeface="Calibri" panose="020F0502020204030204" pitchFamily="34" charset="0"/>
                        <a:cs typeface="Calibri" panose="020F0502020204030204" pitchFamily="34" charset="0"/>
                      </a:endParaRP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Separate topics for specific features / services, as driven by Architectural runway</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Encourage experimentation and addition of quick updates without the risk of disrupting the existing functionality.</a:t>
                      </a:r>
                    </a:p>
                  </a:txBody>
                  <a:tcPr/>
                </a:tc>
                <a:extLst>
                  <a:ext uri="{0D108BD9-81ED-4DB2-BD59-A6C34878D82A}">
                    <a16:rowId xmlns:a16="http://schemas.microsoft.com/office/drawing/2014/main" val="2716302600"/>
                  </a:ext>
                </a:extLst>
              </a:tr>
              <a:tr h="403716">
                <a:tc>
                  <a:txBody>
                    <a:bodyPr/>
                    <a:lstStyle/>
                    <a:p>
                      <a:pPr algn="r"/>
                      <a:r>
                        <a:rPr lang="en-US" sz="1200" dirty="0">
                          <a:latin typeface="Calibri" panose="020F0502020204030204" pitchFamily="34" charset="0"/>
                          <a:cs typeface="Calibri" panose="020F0502020204030204" pitchFamily="34" charset="0"/>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accent1">
                              <a:lumMod val="50000"/>
                            </a:schemeClr>
                          </a:solidFill>
                          <a:effectLst/>
                          <a:latin typeface="Calibri" panose="020F0502020204030204" pitchFamily="34" charset="0"/>
                          <a:cs typeface="Calibri" panose="020F0502020204030204" pitchFamily="34" charset="0"/>
                        </a:rPr>
                        <a:t>Over usage of async calls in UI, even for tasks such as ‘reference data lookup’</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Extra code needs to be written for error handling and call-back function needed by async calls.</a:t>
                      </a:r>
                    </a:p>
                  </a:txBody>
                  <a:tcPr/>
                </a:tc>
                <a:tc>
                  <a:txBody>
                    <a:bodyPr/>
                    <a:lstStyle/>
                    <a:p>
                      <a:pPr marL="0" indent="0">
                        <a:buFont typeface="Arial" panose="020B0604020202020204" pitchFamily="34" charset="0"/>
                        <a:buNone/>
                      </a:pPr>
                      <a:r>
                        <a:rPr lang="en-US" sz="1200" dirty="0">
                          <a:solidFill>
                            <a:schemeClr val="accent1">
                              <a:lumMod val="50000"/>
                            </a:schemeClr>
                          </a:solidFill>
                          <a:latin typeface="Calibri" panose="020F0502020204030204" pitchFamily="34" charset="0"/>
                          <a:cs typeface="Calibri" panose="020F0502020204030204" pitchFamily="34" charset="0"/>
                        </a:rPr>
                        <a:t>Review and reduce the async calls. Avoid async for simple operations that do not consume much time.</a:t>
                      </a:r>
                    </a:p>
                  </a:txBody>
                  <a:tcPr/>
                </a:tc>
                <a:tc>
                  <a:txBody>
                    <a:bodyPr/>
                    <a:lstStyle/>
                    <a:p>
                      <a:pPr marL="0" indent="0">
                        <a:buFont typeface="Arial" panose="020B0604020202020204" pitchFamily="34" charset="0"/>
                        <a:buNone/>
                      </a:pPr>
                      <a:r>
                        <a:rPr lang="en-US" sz="1200" dirty="0">
                          <a:solidFill>
                            <a:schemeClr val="accent1">
                              <a:lumMod val="50000"/>
                            </a:schemeClr>
                          </a:solidFill>
                          <a:latin typeface="Calibri" panose="020F0502020204030204" pitchFamily="34" charset="0"/>
                          <a:cs typeface="Calibri" panose="020F0502020204030204" pitchFamily="34" charset="0"/>
                        </a:rPr>
                        <a:t>Reduce the UI development effort</a:t>
                      </a:r>
                    </a:p>
                  </a:txBody>
                  <a:tcPr/>
                </a:tc>
                <a:extLst>
                  <a:ext uri="{0D108BD9-81ED-4DB2-BD59-A6C34878D82A}">
                    <a16:rowId xmlns:a16="http://schemas.microsoft.com/office/drawing/2014/main" val="23833507"/>
                  </a:ext>
                </a:extLst>
              </a:tr>
              <a:tr h="370936">
                <a:tc>
                  <a:txBody>
                    <a:bodyPr/>
                    <a:lstStyle/>
                    <a:p>
                      <a:pPr algn="r"/>
                      <a:r>
                        <a:rPr lang="en-US" sz="1200" dirty="0">
                          <a:latin typeface="Calibri" panose="020F0502020204030204" pitchFamily="34" charset="0"/>
                          <a:cs typeface="Calibri" panose="020F050202020403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rPr>
                        <a:t>Rules Engine not available.</a:t>
                      </a:r>
                      <a:endParaRPr lang="en-GB" sz="1200" dirty="0">
                        <a:solidFill>
                          <a:srgbClr val="000000"/>
                        </a:solidFill>
                        <a:effectLst/>
                        <a:latin typeface="Verdana" panose="020B0604030504040204" pitchFamily="34" charset="0"/>
                      </a:endParaRP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Lot of custom code needs to be written for many services that deal with workflows.</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Explore the opensource tools for rules engine requirement</a:t>
                      </a:r>
                    </a:p>
                  </a:txBody>
                  <a:tcPr/>
                </a:tc>
                <a:tc>
                  <a:txBody>
                    <a:bodyPr/>
                    <a:lstStyle/>
                    <a:p>
                      <a:r>
                        <a:rPr lang="en-GB" sz="1200" dirty="0">
                          <a:solidFill>
                            <a:srgbClr val="000000"/>
                          </a:solidFill>
                          <a:effectLst/>
                          <a:latin typeface="Calibri" panose="020F0502020204030204" pitchFamily="34" charset="0"/>
                        </a:rPr>
                        <a:t>Faster development for features involving workflows.</a:t>
                      </a:r>
                      <a:endParaRPr lang="en-US" sz="1200" dirty="0">
                        <a:solidFill>
                          <a:schemeClr val="accent1">
                            <a:lumMod val="50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57208417"/>
                  </a:ext>
                </a:extLst>
              </a:tr>
              <a:tr h="364884">
                <a:tc>
                  <a:txBody>
                    <a:bodyPr/>
                    <a:lstStyle/>
                    <a:p>
                      <a:pPr algn="r"/>
                      <a:r>
                        <a:rPr lang="en-US" sz="1200" dirty="0">
                          <a:latin typeface="Calibri" panose="020F0502020204030204" pitchFamily="34" charset="0"/>
                          <a:cs typeface="Calibri" panose="020F050202020403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rPr>
                        <a:t>Overly complicated databases that are storing </a:t>
                      </a:r>
                      <a:r>
                        <a:rPr lang="en-US" sz="1200" dirty="0">
                          <a:solidFill>
                            <a:srgbClr val="000000"/>
                          </a:solidFill>
                          <a:effectLst/>
                          <a:latin typeface="Calibri" panose="020F0502020204030204" pitchFamily="34" charset="0"/>
                        </a:rPr>
                        <a:t>data additional to </a:t>
                      </a:r>
                      <a:r>
                        <a:rPr lang="en-US" sz="1200">
                          <a:solidFill>
                            <a:srgbClr val="000000"/>
                          </a:solidFill>
                          <a:effectLst/>
                          <a:latin typeface="Calibri" panose="020F0502020204030204" pitchFamily="34" charset="0"/>
                        </a:rPr>
                        <a:t>core domain</a:t>
                      </a:r>
                      <a:r>
                        <a:rPr lang="en-GB" sz="1200">
                          <a:solidFill>
                            <a:srgbClr val="000000"/>
                          </a:solidFill>
                          <a:effectLst/>
                          <a:latin typeface="Calibri" panose="020F0502020204030204" pitchFamily="34" charset="0"/>
                        </a:rPr>
                        <a:t> </a:t>
                      </a:r>
                      <a:r>
                        <a:rPr lang="en-GB" sz="1200" dirty="0">
                          <a:solidFill>
                            <a:srgbClr val="000000"/>
                          </a:solidFill>
                          <a:effectLst/>
                          <a:latin typeface="Calibri" panose="020F0502020204030204" pitchFamily="34" charset="0"/>
                        </a:rPr>
                        <a:t>and are introducing the need to check for referential integrity as a side-effect.</a:t>
                      </a:r>
                      <a:endParaRPr lang="en-GB" sz="1200" dirty="0">
                        <a:solidFill>
                          <a:srgbClr val="000000"/>
                        </a:solidFill>
                        <a:effectLst/>
                        <a:latin typeface="Verdana" panose="020B0604030504040204" pitchFamily="34" charset="0"/>
                      </a:endParaRP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Complex validation logic needs to be implemented for the service that maintains a copy of the data.</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Remove the unnecessary copying of data</a:t>
                      </a:r>
                    </a:p>
                  </a:txBody>
                  <a:tcPr/>
                </a:tc>
                <a:tc>
                  <a:txBody>
                    <a:bodyPr/>
                    <a:lstStyle/>
                    <a:p>
                      <a:pPr marL="171450" indent="-171450">
                        <a:buFont typeface="Arial" panose="020B0604020202020204" pitchFamily="34" charset="0"/>
                        <a:buChar char="•"/>
                      </a:pPr>
                      <a:r>
                        <a:rPr lang="en-US" sz="1200" dirty="0">
                          <a:solidFill>
                            <a:schemeClr val="accent1">
                              <a:lumMod val="50000"/>
                            </a:schemeClr>
                          </a:solidFill>
                          <a:latin typeface="Calibri" panose="020F0502020204030204" pitchFamily="34" charset="0"/>
                          <a:cs typeface="Calibri" panose="020F0502020204030204" pitchFamily="34" charset="0"/>
                        </a:rPr>
                        <a:t>Reduce development effort for new services</a:t>
                      </a:r>
                    </a:p>
                    <a:p>
                      <a:pPr marL="171450" indent="-171450">
                        <a:buFont typeface="Arial" panose="020B0604020202020204" pitchFamily="34" charset="0"/>
                        <a:buChar char="•"/>
                      </a:pPr>
                      <a:r>
                        <a:rPr lang="en-US" sz="1200" dirty="0">
                          <a:solidFill>
                            <a:schemeClr val="accent1">
                              <a:lumMod val="50000"/>
                            </a:schemeClr>
                          </a:solidFill>
                          <a:latin typeface="Calibri" panose="020F0502020204030204" pitchFamily="34" charset="0"/>
                          <a:cs typeface="Calibri" panose="020F0502020204030204" pitchFamily="34" charset="0"/>
                        </a:rPr>
                        <a:t>Avoid data inconsistency issues</a:t>
                      </a:r>
                    </a:p>
                  </a:txBody>
                  <a:tcPr/>
                </a:tc>
                <a:extLst>
                  <a:ext uri="{0D108BD9-81ED-4DB2-BD59-A6C34878D82A}">
                    <a16:rowId xmlns:a16="http://schemas.microsoft.com/office/drawing/2014/main" val="2679687252"/>
                  </a:ext>
                </a:extLst>
              </a:tr>
              <a:tr h="364884">
                <a:tc>
                  <a:txBody>
                    <a:bodyPr/>
                    <a:lstStyle/>
                    <a:p>
                      <a:pPr algn="r"/>
                      <a:r>
                        <a:rPr lang="en-US" sz="1200" dirty="0">
                          <a:latin typeface="Calibri" panose="020F0502020204030204" pitchFamily="34" charset="0"/>
                          <a:cs typeface="Calibri" panose="020F0502020204030204" pitchFamily="34" charset="0"/>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rPr>
                        <a:t>Lack of distributed caching</a:t>
                      </a:r>
                      <a:endParaRPr lang="en-GB" sz="1200" dirty="0">
                        <a:solidFill>
                          <a:srgbClr val="000000"/>
                        </a:solidFill>
                        <a:effectLst/>
                        <a:latin typeface="Verdana" panose="020B0604030504040204" pitchFamily="34" charset="0"/>
                      </a:endParaRPr>
                    </a:p>
                  </a:txBody>
                  <a:tcPr/>
                </a:tc>
                <a:tc>
                  <a:txBody>
                    <a:bodyPr/>
                    <a:lstStyle/>
                    <a:p>
                      <a:r>
                        <a:rPr lang="en-GB" sz="1200" b="0" i="0" u="none" strike="noStrike" kern="1200" dirty="0">
                          <a:solidFill>
                            <a:schemeClr val="dk1"/>
                          </a:solidFill>
                          <a:effectLst/>
                          <a:latin typeface="Calibri" panose="020F0502020204030204" pitchFamily="34" charset="0"/>
                          <a:ea typeface="+mn-ea"/>
                          <a:cs typeface="Calibri" panose="020F0502020204030204" pitchFamily="34" charset="0"/>
                        </a:rPr>
                        <a:t>Developers need to write complex data retrieval and caching logic separately for every service.</a:t>
                      </a:r>
                      <a:endParaRPr lang="en-US" sz="1200" dirty="0">
                        <a:solidFill>
                          <a:schemeClr val="accent1">
                            <a:lumMod val="50000"/>
                          </a:schemeClr>
                        </a:solidFill>
                        <a:latin typeface="Calibri" panose="020F0502020204030204" pitchFamily="34" charset="0"/>
                        <a:cs typeface="Calibri" panose="020F0502020204030204" pitchFamily="34" charset="0"/>
                      </a:endParaRP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Design and implement distributed caching</a:t>
                      </a:r>
                    </a:p>
                  </a:txBody>
                  <a:tcPr/>
                </a:tc>
                <a:tc>
                  <a:txBody>
                    <a:bodyPr/>
                    <a:lstStyle/>
                    <a:p>
                      <a:pPr marL="171450" indent="-171450">
                        <a:buFont typeface="Arial" panose="020B0604020202020204" pitchFamily="34" charset="0"/>
                        <a:buChar char="•"/>
                      </a:pPr>
                      <a:r>
                        <a:rPr lang="en-US" sz="1200" dirty="0">
                          <a:solidFill>
                            <a:schemeClr val="accent1">
                              <a:lumMod val="50000"/>
                            </a:schemeClr>
                          </a:solidFill>
                          <a:latin typeface="Calibri" panose="020F0502020204030204" pitchFamily="34" charset="0"/>
                          <a:cs typeface="Calibri" panose="020F0502020204030204" pitchFamily="34" charset="0"/>
                        </a:rPr>
                        <a:t>Avoid redundant and complex code.</a:t>
                      </a:r>
                    </a:p>
                    <a:p>
                      <a:pPr marL="171450" indent="-171450">
                        <a:buFont typeface="Arial" panose="020B0604020202020204" pitchFamily="34" charset="0"/>
                        <a:buChar char="•"/>
                      </a:pPr>
                      <a:r>
                        <a:rPr lang="en-US" sz="1200" dirty="0">
                          <a:solidFill>
                            <a:schemeClr val="accent1">
                              <a:lumMod val="50000"/>
                            </a:schemeClr>
                          </a:solidFill>
                          <a:latin typeface="Calibri" panose="020F0502020204030204" pitchFamily="34" charset="0"/>
                          <a:cs typeface="Calibri" panose="020F0502020204030204" pitchFamily="34" charset="0"/>
                        </a:rPr>
                        <a:t>Reduce defects.</a:t>
                      </a:r>
                    </a:p>
                    <a:p>
                      <a:pPr marL="171450" indent="-171450">
                        <a:buFont typeface="Arial" panose="020B0604020202020204" pitchFamily="34" charset="0"/>
                        <a:buChar char="•"/>
                      </a:pPr>
                      <a:r>
                        <a:rPr lang="en-US" sz="1200" dirty="0">
                          <a:solidFill>
                            <a:schemeClr val="accent1">
                              <a:lumMod val="50000"/>
                            </a:schemeClr>
                          </a:solidFill>
                          <a:latin typeface="Calibri" panose="020F0502020204030204" pitchFamily="34" charset="0"/>
                          <a:cs typeface="Calibri" panose="020F0502020204030204" pitchFamily="34" charset="0"/>
                        </a:rPr>
                        <a:t>Improve performance, scalability and time-to-market.</a:t>
                      </a:r>
                    </a:p>
                  </a:txBody>
                  <a:tcPr/>
                </a:tc>
                <a:extLst>
                  <a:ext uri="{0D108BD9-81ED-4DB2-BD59-A6C34878D82A}">
                    <a16:rowId xmlns:a16="http://schemas.microsoft.com/office/drawing/2014/main" val="3307942747"/>
                  </a:ext>
                </a:extLst>
              </a:tr>
              <a:tr h="364884">
                <a:tc>
                  <a:txBody>
                    <a:bodyPr/>
                    <a:lstStyle/>
                    <a:p>
                      <a:pPr algn="r"/>
                      <a:r>
                        <a:rPr lang="en-US" sz="1200" dirty="0">
                          <a:latin typeface="Calibri" panose="020F0502020204030204" pitchFamily="34" charset="0"/>
                          <a:cs typeface="Calibri" panose="020F0502020204030204" pitchFamily="34"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rPr>
                        <a:t>Lack of versioning for events</a:t>
                      </a:r>
                      <a:endParaRPr lang="en-GB" sz="1200" dirty="0">
                        <a:solidFill>
                          <a:srgbClr val="000000"/>
                        </a:solidFill>
                        <a:effectLst/>
                        <a:latin typeface="Verdana" panose="020B0604030504040204" pitchFamily="34" charset="0"/>
                      </a:endParaRPr>
                    </a:p>
                  </a:txBody>
                  <a:tcPr/>
                </a:tc>
                <a:tc>
                  <a:txBody>
                    <a:bodyPr/>
                    <a:lstStyle/>
                    <a:p>
                      <a:pPr marL="171450" indent="-171450">
                        <a:buFont typeface="Arial" panose="020B0604020202020204" pitchFamily="34" charset="0"/>
                        <a:buChar char="•"/>
                      </a:pPr>
                      <a:r>
                        <a:rPr lang="en-US" sz="1200" dirty="0">
                          <a:solidFill>
                            <a:schemeClr val="accent1">
                              <a:lumMod val="50000"/>
                            </a:schemeClr>
                          </a:solidFill>
                          <a:latin typeface="Calibri" panose="020F0502020204030204" pitchFamily="34" charset="0"/>
                          <a:cs typeface="Calibri" panose="020F0502020204030204" pitchFamily="34" charset="0"/>
                        </a:rPr>
                        <a:t>Increased testing time due to the need for testing all consuming services for every change. </a:t>
                      </a:r>
                    </a:p>
                    <a:p>
                      <a:pPr marL="171450" indent="-171450">
                        <a:buFont typeface="Arial" panose="020B0604020202020204" pitchFamily="34" charset="0"/>
                        <a:buChar char="•"/>
                      </a:pPr>
                      <a:r>
                        <a:rPr lang="en-US" sz="1200" dirty="0">
                          <a:solidFill>
                            <a:schemeClr val="accent1">
                              <a:lumMod val="50000"/>
                            </a:schemeClr>
                          </a:solidFill>
                          <a:latin typeface="Calibri" panose="020F0502020204030204" pitchFamily="34" charset="0"/>
                          <a:cs typeface="Calibri" panose="020F0502020204030204" pitchFamily="34" charset="0"/>
                        </a:rPr>
                        <a:t>Reduced agility in introducing new features.</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Implement event versioning</a:t>
                      </a:r>
                    </a:p>
                  </a:txBody>
                  <a:tcPr/>
                </a:tc>
                <a:tc>
                  <a:txBody>
                    <a:bodyPr/>
                    <a:lstStyle/>
                    <a:p>
                      <a:pPr marL="171450" indent="-171450">
                        <a:buFont typeface="Arial" panose="020B0604020202020204" pitchFamily="34" charset="0"/>
                        <a:buChar char="•"/>
                      </a:pPr>
                      <a:r>
                        <a:rPr lang="en-US" sz="1200" dirty="0">
                          <a:solidFill>
                            <a:schemeClr val="accent1">
                              <a:lumMod val="50000"/>
                            </a:schemeClr>
                          </a:solidFill>
                          <a:latin typeface="Calibri" panose="020F0502020204030204" pitchFamily="34" charset="0"/>
                          <a:cs typeface="Calibri" panose="020F0502020204030204" pitchFamily="34" charset="0"/>
                        </a:rPr>
                        <a:t>Quick testing (Test only those services that will use the newer version of the event)</a:t>
                      </a:r>
                    </a:p>
                    <a:p>
                      <a:pPr marL="171450" indent="-171450">
                        <a:buFont typeface="Arial" panose="020B0604020202020204" pitchFamily="34" charset="0"/>
                        <a:buChar char="•"/>
                      </a:pPr>
                      <a:r>
                        <a:rPr lang="en-US" sz="1200" dirty="0">
                          <a:solidFill>
                            <a:schemeClr val="accent1">
                              <a:lumMod val="50000"/>
                            </a:schemeClr>
                          </a:solidFill>
                          <a:latin typeface="Calibri" panose="020F0502020204030204" pitchFamily="34" charset="0"/>
                          <a:cs typeface="Calibri" panose="020F0502020204030204" pitchFamily="34" charset="0"/>
                        </a:rPr>
                        <a:t>Improved agility through ring-fenced changes.</a:t>
                      </a:r>
                    </a:p>
                  </a:txBody>
                  <a:tcPr/>
                </a:tc>
                <a:extLst>
                  <a:ext uri="{0D108BD9-81ED-4DB2-BD59-A6C34878D82A}">
                    <a16:rowId xmlns:a16="http://schemas.microsoft.com/office/drawing/2014/main" val="2294009245"/>
                  </a:ext>
                </a:extLst>
              </a:tr>
            </a:tbl>
          </a:graphicData>
        </a:graphic>
      </p:graphicFrame>
    </p:spTree>
    <p:extLst>
      <p:ext uri="{BB962C8B-B14F-4D97-AF65-F5344CB8AC3E}">
        <p14:creationId xmlns:p14="http://schemas.microsoft.com/office/powerpoint/2010/main" val="277619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4294967295"/>
          </p:nvPr>
        </p:nvSpPr>
        <p:spPr>
          <a:xfrm>
            <a:off x="457206" y="6325299"/>
            <a:ext cx="352097" cy="304100"/>
          </a:xfrm>
          <a:prstGeom prst="rect">
            <a:avLst/>
          </a:prstGeom>
        </p:spPr>
        <p:txBody>
          <a:bodyPr/>
          <a:lstStyle/>
          <a:p>
            <a:fld id="{C53E075B-3175-45CF-B3C7-FEDF3F5961E3}" type="slidenum">
              <a:rPr lang="en-US" smtClean="0"/>
              <a:pPr/>
              <a:t>18</a:t>
            </a:fld>
            <a:endParaRPr lang="en-US"/>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2"/>
            <a:ext cx="9381744" cy="553998"/>
          </a:xfrm>
        </p:spPr>
        <p:txBody>
          <a:bodyPr/>
          <a:lstStyle/>
          <a:p>
            <a:r>
              <a:rPr lang="en-US" dirty="0"/>
              <a:t>Thank You</a:t>
            </a:r>
          </a:p>
        </p:txBody>
      </p:sp>
    </p:spTree>
    <p:extLst>
      <p:ext uri="{BB962C8B-B14F-4D97-AF65-F5344CB8AC3E}">
        <p14:creationId xmlns:p14="http://schemas.microsoft.com/office/powerpoint/2010/main" val="25564511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63778C-3675-4643-9B73-F5F383DF6C1C}"/>
              </a:ext>
            </a:extLst>
          </p:cNvPr>
          <p:cNvSpPr>
            <a:spLocks noGrp="1"/>
          </p:cNvSpPr>
          <p:nvPr>
            <p:ph type="ctrTitle"/>
          </p:nvPr>
        </p:nvSpPr>
        <p:spPr>
          <a:xfrm>
            <a:off x="1042416" y="2200005"/>
            <a:ext cx="5256784" cy="1255728"/>
          </a:xfrm>
        </p:spPr>
        <p:txBody>
          <a:bodyPr/>
          <a:lstStyle/>
          <a:p>
            <a:r>
              <a:rPr lang="en-US" dirty="0"/>
              <a:t>Architecture &amp; Tooling</a:t>
            </a:r>
            <a:br>
              <a:rPr lang="en-US" dirty="0"/>
            </a:br>
            <a:r>
              <a:rPr lang="en-US" dirty="0"/>
              <a:t>Assessment</a:t>
            </a:r>
          </a:p>
        </p:txBody>
      </p:sp>
    </p:spTree>
    <p:extLst>
      <p:ext uri="{BB962C8B-B14F-4D97-AF65-F5344CB8AC3E}">
        <p14:creationId xmlns:p14="http://schemas.microsoft.com/office/powerpoint/2010/main" val="3554094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7C5B2D-3EED-396C-FBFD-25BA3F8E9E2A}"/>
              </a:ext>
            </a:extLst>
          </p:cNvPr>
          <p:cNvSpPr>
            <a:spLocks noGrp="1"/>
          </p:cNvSpPr>
          <p:nvPr>
            <p:ph type="ftr" sz="quarter" idx="11"/>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855D7B08-D379-6CF9-BB5F-055D63A54295}"/>
              </a:ext>
            </a:extLst>
          </p:cNvPr>
          <p:cNvSpPr>
            <a:spLocks noGrp="1"/>
          </p:cNvSpPr>
          <p:nvPr>
            <p:ph type="sldNum" sz="quarter" idx="12"/>
          </p:nvPr>
        </p:nvSpPr>
        <p:spPr/>
        <p:txBody>
          <a:bodyPr/>
          <a:lstStyle/>
          <a:p>
            <a:fld id="{C53E075B-3175-45CF-B3C7-FEDF3F5961E3}" type="slidenum">
              <a:rPr lang="en-US" smtClean="0"/>
              <a:pPr/>
              <a:t>3</a:t>
            </a:fld>
            <a:endParaRPr lang="en-US" dirty="0"/>
          </a:p>
        </p:txBody>
      </p:sp>
      <p:sp>
        <p:nvSpPr>
          <p:cNvPr id="5" name="Title 4">
            <a:extLst>
              <a:ext uri="{FF2B5EF4-FFF2-40B4-BE49-F238E27FC236}">
                <a16:creationId xmlns:a16="http://schemas.microsoft.com/office/drawing/2014/main" id="{2E9EDA0D-2989-ED03-F44B-C1785228BB90}"/>
              </a:ext>
            </a:extLst>
          </p:cNvPr>
          <p:cNvSpPr>
            <a:spLocks noGrp="1"/>
          </p:cNvSpPr>
          <p:nvPr>
            <p:ph type="title"/>
          </p:nvPr>
        </p:nvSpPr>
        <p:spPr>
          <a:xfrm>
            <a:off x="457199" y="228601"/>
            <a:ext cx="11299372" cy="365125"/>
          </a:xfrm>
        </p:spPr>
        <p:txBody>
          <a:bodyPr/>
          <a:lstStyle/>
          <a:p>
            <a:r>
              <a:rPr lang="en-US" dirty="0"/>
              <a:t>Our findings</a:t>
            </a:r>
          </a:p>
        </p:txBody>
      </p:sp>
      <p:graphicFrame>
        <p:nvGraphicFramePr>
          <p:cNvPr id="6" name="Table 8">
            <a:extLst>
              <a:ext uri="{FF2B5EF4-FFF2-40B4-BE49-F238E27FC236}">
                <a16:creationId xmlns:a16="http://schemas.microsoft.com/office/drawing/2014/main" id="{227E55B8-0F8F-FED8-F281-B3EDAA2547BD}"/>
              </a:ext>
            </a:extLst>
          </p:cNvPr>
          <p:cNvGraphicFramePr>
            <a:graphicFrameLocks noGrp="1"/>
          </p:cNvGraphicFramePr>
          <p:nvPr>
            <p:extLst>
              <p:ext uri="{D42A27DB-BD31-4B8C-83A1-F6EECF244321}">
                <p14:modId xmlns:p14="http://schemas.microsoft.com/office/powerpoint/2010/main" val="2785047662"/>
              </p:ext>
            </p:extLst>
          </p:nvPr>
        </p:nvGraphicFramePr>
        <p:xfrm>
          <a:off x="633247" y="900783"/>
          <a:ext cx="11123323" cy="4992792"/>
        </p:xfrm>
        <a:graphic>
          <a:graphicData uri="http://schemas.openxmlformats.org/drawingml/2006/table">
            <a:tbl>
              <a:tblPr firstRow="1" bandRow="1">
                <a:tableStyleId>{5C22544A-7EE6-4342-B048-85BDC9FD1C3A}</a:tableStyleId>
              </a:tblPr>
              <a:tblGrid>
                <a:gridCol w="370826">
                  <a:extLst>
                    <a:ext uri="{9D8B030D-6E8A-4147-A177-3AD203B41FA5}">
                      <a16:colId xmlns:a16="http://schemas.microsoft.com/office/drawing/2014/main" val="1860685986"/>
                    </a:ext>
                  </a:extLst>
                </a:gridCol>
                <a:gridCol w="8446450">
                  <a:extLst>
                    <a:ext uri="{9D8B030D-6E8A-4147-A177-3AD203B41FA5}">
                      <a16:colId xmlns:a16="http://schemas.microsoft.com/office/drawing/2014/main" val="1974926898"/>
                    </a:ext>
                  </a:extLst>
                </a:gridCol>
                <a:gridCol w="1275591">
                  <a:extLst>
                    <a:ext uri="{9D8B030D-6E8A-4147-A177-3AD203B41FA5}">
                      <a16:colId xmlns:a16="http://schemas.microsoft.com/office/drawing/2014/main" val="269657875"/>
                    </a:ext>
                  </a:extLst>
                </a:gridCol>
                <a:gridCol w="1030456">
                  <a:extLst>
                    <a:ext uri="{9D8B030D-6E8A-4147-A177-3AD203B41FA5}">
                      <a16:colId xmlns:a16="http://schemas.microsoft.com/office/drawing/2014/main" val="1023893303"/>
                    </a:ext>
                  </a:extLst>
                </a:gridCol>
              </a:tblGrid>
              <a:tr h="345953">
                <a:tc>
                  <a:txBody>
                    <a:bodyPr/>
                    <a:lstStyle/>
                    <a:p>
                      <a:r>
                        <a:rPr lang="en-US" sz="1400" dirty="0">
                          <a:latin typeface="Calibri" panose="020F0502020204030204" pitchFamily="34" charset="0"/>
                          <a:cs typeface="Calibri" panose="020F0502020204030204" pitchFamily="34" charset="0"/>
                        </a:rPr>
                        <a:t>#</a:t>
                      </a:r>
                    </a:p>
                  </a:txBody>
                  <a:tcPr/>
                </a:tc>
                <a:tc>
                  <a:txBody>
                    <a:bodyPr/>
                    <a:lstStyle/>
                    <a:p>
                      <a:r>
                        <a:rPr lang="en-US" sz="1400" dirty="0">
                          <a:latin typeface="Calibri" panose="020F0502020204030204" pitchFamily="34" charset="0"/>
                          <a:cs typeface="Calibri" panose="020F0502020204030204" pitchFamily="34" charset="0"/>
                        </a:rPr>
                        <a:t>Issue</a:t>
                      </a:r>
                    </a:p>
                  </a:txBody>
                  <a:tcPr/>
                </a:tc>
                <a:tc>
                  <a:txBody>
                    <a:bodyPr/>
                    <a:lstStyle/>
                    <a:p>
                      <a:r>
                        <a:rPr lang="en-US" sz="1400" dirty="0">
                          <a:latin typeface="Calibri" panose="020F0502020204030204" pitchFamily="34" charset="0"/>
                          <a:cs typeface="Calibri" panose="020F0502020204030204" pitchFamily="34" charset="0"/>
                        </a:rPr>
                        <a:t>Impact on development speed</a:t>
                      </a:r>
                    </a:p>
                  </a:txBody>
                  <a:tcPr/>
                </a:tc>
                <a:tc>
                  <a:txBody>
                    <a:bodyPr/>
                    <a:lstStyle/>
                    <a:p>
                      <a:r>
                        <a:rPr lang="en-US" sz="1400" dirty="0">
                          <a:latin typeface="Calibri" panose="020F0502020204030204" pitchFamily="34" charset="0"/>
                          <a:cs typeface="Calibri" panose="020F0502020204030204" pitchFamily="34" charset="0"/>
                        </a:rPr>
                        <a:t>Cost of resolution</a:t>
                      </a:r>
                    </a:p>
                  </a:txBody>
                  <a:tcPr/>
                </a:tc>
                <a:extLst>
                  <a:ext uri="{0D108BD9-81ED-4DB2-BD59-A6C34878D82A}">
                    <a16:rowId xmlns:a16="http://schemas.microsoft.com/office/drawing/2014/main" val="2491887735"/>
                  </a:ext>
                </a:extLst>
              </a:tr>
              <a:tr h="364884">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No architectural runway</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High</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extLst>
                  <a:ext uri="{0D108BD9-81ED-4DB2-BD59-A6C34878D82A}">
                    <a16:rowId xmlns:a16="http://schemas.microsoft.com/office/drawing/2014/main" val="927201416"/>
                  </a:ext>
                </a:extLst>
              </a:tr>
              <a:tr h="403593">
                <a:tc>
                  <a:txBody>
                    <a:bodyPr/>
                    <a:lstStyle/>
                    <a:p>
                      <a:pPr algn="r"/>
                      <a:r>
                        <a:rPr lang="en-US" sz="1200" dirty="0">
                          <a:latin typeface="Calibri" panose="020F0502020204030204" pitchFamily="34" charset="0"/>
                          <a:cs typeface="Calibri" panose="020F0502020204030204" pitchFamily="34" charset="0"/>
                        </a:rPr>
                        <a:t>2</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No environment for performing Real-world testing</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336881735"/>
                  </a:ext>
                </a:extLst>
              </a:tr>
              <a:tr h="379562">
                <a:tc>
                  <a:txBody>
                    <a:bodyPr/>
                    <a:lstStyle/>
                    <a:p>
                      <a:pPr algn="r"/>
                      <a:r>
                        <a:rPr lang="en-US" sz="1200" dirty="0">
                          <a:latin typeface="Calibri" panose="020F0502020204030204" pitchFamily="34" charset="0"/>
                          <a:cs typeface="Calibri" panose="020F050202020403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latin typeface="Calibri" panose="020F0502020204030204" pitchFamily="34" charset="0"/>
                          <a:cs typeface="Calibri" panose="020F0502020204030204" pitchFamily="34" charset="0"/>
                        </a:rPr>
                        <a:t>Slow and unstable test automation</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High</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High</a:t>
                      </a:r>
                    </a:p>
                  </a:txBody>
                  <a:tcPr/>
                </a:tc>
                <a:extLst>
                  <a:ext uri="{0D108BD9-81ED-4DB2-BD59-A6C34878D82A}">
                    <a16:rowId xmlns:a16="http://schemas.microsoft.com/office/drawing/2014/main" val="928649664"/>
                  </a:ext>
                </a:extLst>
              </a:tr>
              <a:tr h="345057">
                <a:tc>
                  <a:txBody>
                    <a:bodyPr/>
                    <a:lstStyle/>
                    <a:p>
                      <a:pPr algn="r"/>
                      <a:r>
                        <a:rPr lang="en-US" sz="1200" dirty="0">
                          <a:latin typeface="Calibri" panose="020F0502020204030204" pitchFamily="34" charset="0"/>
                          <a:cs typeface="Calibri" panose="020F0502020204030204" pitchFamily="34"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latin typeface="Calibri" panose="020F0502020204030204" pitchFamily="34" charset="0"/>
                          <a:cs typeface="Calibri" panose="020F0502020204030204" pitchFamily="34" charset="0"/>
                        </a:rPr>
                        <a:t>No Simulators or Mocks for contract testing. </a:t>
                      </a:r>
                      <a:r>
                        <a:rPr lang="en-GB" sz="1200" dirty="0">
                          <a:solidFill>
                            <a:schemeClr val="accent1">
                              <a:lumMod val="50000"/>
                            </a:schemeClr>
                          </a:solidFill>
                          <a:effectLst/>
                          <a:latin typeface="Calibri" panose="020F0502020204030204" pitchFamily="34" charset="0"/>
                          <a:cs typeface="Calibri" panose="020F0502020204030204" pitchFamily="34" charset="0"/>
                        </a:rPr>
                        <a:t>Swagger API specifications are not met in the development</a:t>
                      </a:r>
                      <a:r>
                        <a:rPr lang="en-US" sz="1200" dirty="0">
                          <a:solidFill>
                            <a:schemeClr val="accent1">
                              <a:lumMod val="50000"/>
                            </a:schemeClr>
                          </a:solidFill>
                          <a:effectLst/>
                          <a:latin typeface="Calibri" panose="020F0502020204030204" pitchFamily="34" charset="0"/>
                          <a:cs typeface="Calibri" panose="020F0502020204030204" pitchFamily="34" charset="0"/>
                        </a:rPr>
                        <a:t>.</a:t>
                      </a:r>
                      <a:endParaRPr lang="en-GB" sz="1200" dirty="0">
                        <a:solidFill>
                          <a:schemeClr val="accent1">
                            <a:lumMod val="50000"/>
                          </a:schemeClr>
                        </a:solidFill>
                        <a:effectLst/>
                        <a:latin typeface="Calibri" panose="020F0502020204030204" pitchFamily="34" charset="0"/>
                        <a:cs typeface="Calibri" panose="020F0502020204030204" pitchFamily="34" charset="0"/>
                      </a:endParaRP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extLst>
                  <a:ext uri="{0D108BD9-81ED-4DB2-BD59-A6C34878D82A}">
                    <a16:rowId xmlns:a16="http://schemas.microsoft.com/office/drawing/2014/main" val="2436376348"/>
                  </a:ext>
                </a:extLst>
              </a:tr>
              <a:tr h="364884">
                <a:tc>
                  <a:txBody>
                    <a:bodyPr/>
                    <a:lstStyle/>
                    <a:p>
                      <a:pPr algn="r"/>
                      <a:r>
                        <a:rPr lang="en-US" sz="1200" dirty="0">
                          <a:latin typeface="Calibri" panose="020F0502020204030204" pitchFamily="34" charset="0"/>
                          <a:cs typeface="Calibri" panose="020F0502020204030204" pitchFamily="34" charset="0"/>
                        </a:rPr>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50000"/>
                            </a:schemeClr>
                          </a:solidFill>
                          <a:latin typeface="Calibri" panose="020F0502020204030204" pitchFamily="34" charset="0"/>
                          <a:cs typeface="Calibri" panose="020F0502020204030204" pitchFamily="34" charset="0"/>
                        </a:rPr>
                        <a:t>VDI without developer tools</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High</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599176083"/>
                  </a:ext>
                </a:extLst>
              </a:tr>
              <a:tr h="355408">
                <a:tc>
                  <a:txBody>
                    <a:bodyPr/>
                    <a:lstStyle/>
                    <a:p>
                      <a:pPr algn="r"/>
                      <a:r>
                        <a:rPr lang="en-US" sz="1200" dirty="0">
                          <a:latin typeface="Calibri" panose="020F0502020204030204" pitchFamily="34" charset="0"/>
                          <a:cs typeface="Calibri" panose="020F0502020204030204" pitchFamily="34" charset="0"/>
                        </a:rPr>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accent1">
                              <a:lumMod val="50000"/>
                            </a:schemeClr>
                          </a:solidFill>
                          <a:effectLst/>
                          <a:latin typeface="Calibri" panose="020F0502020204030204" pitchFamily="34" charset="0"/>
                          <a:cs typeface="Calibri" panose="020F0502020204030204" pitchFamily="34" charset="0"/>
                        </a:rPr>
                        <a:t>Single SNS topic for all micro-services is making it difficult to slice the functionality and to introduce new features quickly</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extLst>
                  <a:ext uri="{0D108BD9-81ED-4DB2-BD59-A6C34878D82A}">
                    <a16:rowId xmlns:a16="http://schemas.microsoft.com/office/drawing/2014/main" val="2716302600"/>
                  </a:ext>
                </a:extLst>
              </a:tr>
              <a:tr h="403716">
                <a:tc>
                  <a:txBody>
                    <a:bodyPr/>
                    <a:lstStyle/>
                    <a:p>
                      <a:pPr algn="r"/>
                      <a:r>
                        <a:rPr lang="en-US" sz="1200" dirty="0">
                          <a:latin typeface="Calibri" panose="020F0502020204030204" pitchFamily="34" charset="0"/>
                          <a:cs typeface="Calibri" panose="020F0502020204030204" pitchFamily="34" charset="0"/>
                        </a:rPr>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accent1">
                              <a:lumMod val="50000"/>
                            </a:schemeClr>
                          </a:solidFill>
                          <a:effectLst/>
                          <a:latin typeface="Calibri" panose="020F0502020204030204" pitchFamily="34" charset="0"/>
                          <a:cs typeface="Calibri" panose="020F0502020204030204" pitchFamily="34" charset="0"/>
                        </a:rPr>
                        <a:t>Over usage of async calls in UI, even for tasks such as ‘reference data lookup’</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23833507"/>
                  </a:ext>
                </a:extLst>
              </a:tr>
              <a:tr h="370936">
                <a:tc>
                  <a:txBody>
                    <a:bodyPr/>
                    <a:lstStyle/>
                    <a:p>
                      <a:pPr algn="r"/>
                      <a:r>
                        <a:rPr lang="en-US" sz="1200" dirty="0">
                          <a:latin typeface="Calibri" panose="020F0502020204030204" pitchFamily="34" charset="0"/>
                          <a:cs typeface="Calibri" panose="020F0502020204030204" pitchFamily="34" charset="0"/>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rPr>
                        <a:t>Rules Engine not available. Lot of scenarios are about executing rules / performing workflows according to specific rules. Having a rules engine will speed up development.</a:t>
                      </a:r>
                      <a:endParaRPr lang="en-GB" sz="1200" dirty="0">
                        <a:solidFill>
                          <a:srgbClr val="000000"/>
                        </a:solidFill>
                        <a:effectLst/>
                        <a:latin typeface="Verdana" panose="020B0604030504040204" pitchFamily="34" charset="0"/>
                      </a:endParaRP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High</a:t>
                      </a:r>
                    </a:p>
                  </a:txBody>
                  <a:tcPr/>
                </a:tc>
                <a:extLst>
                  <a:ext uri="{0D108BD9-81ED-4DB2-BD59-A6C34878D82A}">
                    <a16:rowId xmlns:a16="http://schemas.microsoft.com/office/drawing/2014/main" val="3657208417"/>
                  </a:ext>
                </a:extLst>
              </a:tr>
              <a:tr h="364884">
                <a:tc>
                  <a:txBody>
                    <a:bodyPr/>
                    <a:lstStyle/>
                    <a:p>
                      <a:pPr algn="r"/>
                      <a:r>
                        <a:rPr lang="en-US" sz="1200" dirty="0">
                          <a:latin typeface="Calibri" panose="020F0502020204030204" pitchFamily="34" charset="0"/>
                          <a:cs typeface="Calibri" panose="020F0502020204030204" pitchFamily="34" charset="0"/>
                        </a:rPr>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rPr>
                        <a:t>Overly complicated databases that are storing unnecessary data, and are introducing the need to check for referential integrity as a side-effect.</a:t>
                      </a:r>
                      <a:endParaRPr lang="en-GB" sz="1200" dirty="0">
                        <a:solidFill>
                          <a:srgbClr val="000000"/>
                        </a:solidFill>
                        <a:effectLst/>
                        <a:latin typeface="Verdana" panose="020B0604030504040204" pitchFamily="34" charset="0"/>
                      </a:endParaRP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Medium</a:t>
                      </a:r>
                    </a:p>
                  </a:txBody>
                  <a:tcPr/>
                </a:tc>
                <a:extLst>
                  <a:ext uri="{0D108BD9-81ED-4DB2-BD59-A6C34878D82A}">
                    <a16:rowId xmlns:a16="http://schemas.microsoft.com/office/drawing/2014/main" val="2679687252"/>
                  </a:ext>
                </a:extLst>
              </a:tr>
              <a:tr h="364884">
                <a:tc>
                  <a:txBody>
                    <a:bodyPr/>
                    <a:lstStyle/>
                    <a:p>
                      <a:pPr algn="r"/>
                      <a:r>
                        <a:rPr lang="en-US" sz="1200" dirty="0">
                          <a:latin typeface="Calibri" panose="020F0502020204030204" pitchFamily="34" charset="0"/>
                          <a:cs typeface="Calibri" panose="020F0502020204030204" pitchFamily="34" charset="0"/>
                        </a:rPr>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rPr>
                        <a:t>Lack of distributed caching</a:t>
                      </a:r>
                      <a:endParaRPr lang="en-GB" sz="1200" dirty="0">
                        <a:solidFill>
                          <a:srgbClr val="000000"/>
                        </a:solidFill>
                        <a:effectLst/>
                        <a:latin typeface="Verdana" panose="020B0604030504040204" pitchFamily="34" charset="0"/>
                      </a:endParaRP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Low</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3307942747"/>
                  </a:ext>
                </a:extLst>
              </a:tr>
              <a:tr h="364884">
                <a:tc>
                  <a:txBody>
                    <a:bodyPr/>
                    <a:lstStyle/>
                    <a:p>
                      <a:pPr algn="r"/>
                      <a:r>
                        <a:rPr lang="en-US" sz="1200" dirty="0">
                          <a:latin typeface="Calibri" panose="020F0502020204030204" pitchFamily="34" charset="0"/>
                          <a:cs typeface="Calibri" panose="020F0502020204030204" pitchFamily="34" charset="0"/>
                        </a:rPr>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rPr>
                        <a:t>Lack of versioning for events</a:t>
                      </a:r>
                      <a:endParaRPr lang="en-GB" sz="1200" dirty="0">
                        <a:solidFill>
                          <a:srgbClr val="000000"/>
                        </a:solidFill>
                        <a:effectLst/>
                        <a:latin typeface="Verdana" panose="020B0604030504040204" pitchFamily="34" charset="0"/>
                      </a:endParaRP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Low</a:t>
                      </a:r>
                    </a:p>
                  </a:txBody>
                  <a:tcPr/>
                </a:tc>
                <a:tc>
                  <a:txBody>
                    <a:bodyPr/>
                    <a:lstStyle/>
                    <a:p>
                      <a:r>
                        <a:rPr lang="en-US" sz="1200" dirty="0">
                          <a:solidFill>
                            <a:schemeClr val="accent1">
                              <a:lumMod val="50000"/>
                            </a:schemeClr>
                          </a:solidFill>
                          <a:latin typeface="Calibri" panose="020F0502020204030204" pitchFamily="34" charset="0"/>
                          <a:cs typeface="Calibri" panose="020F0502020204030204" pitchFamily="34" charset="0"/>
                        </a:rPr>
                        <a:t>Low</a:t>
                      </a:r>
                    </a:p>
                  </a:txBody>
                  <a:tcPr/>
                </a:tc>
                <a:extLst>
                  <a:ext uri="{0D108BD9-81ED-4DB2-BD59-A6C34878D82A}">
                    <a16:rowId xmlns:a16="http://schemas.microsoft.com/office/drawing/2014/main" val="2294009245"/>
                  </a:ext>
                </a:extLst>
              </a:tr>
            </a:tbl>
          </a:graphicData>
        </a:graphic>
      </p:graphicFrame>
    </p:spTree>
    <p:extLst>
      <p:ext uri="{BB962C8B-B14F-4D97-AF65-F5344CB8AC3E}">
        <p14:creationId xmlns:p14="http://schemas.microsoft.com/office/powerpoint/2010/main" val="370998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11"/>
          </p:nvPr>
        </p:nvSpPr>
        <p:spPr>
          <a:xfrm>
            <a:off x="1042416" y="6325193"/>
            <a:ext cx="1198179" cy="303572"/>
          </a:xfrm>
        </p:spPr>
        <p:txBody>
          <a:bodyPr wrap="none" anchor="b">
            <a:normAutofit/>
          </a:bodyPr>
          <a:lstStyle/>
          <a:p>
            <a:pPr>
              <a:spcAft>
                <a:spcPts val="600"/>
              </a:spcAft>
            </a:pPr>
            <a:r>
              <a:rPr lang="en-US"/>
              <a:t>© 2022 Cognizant</a:t>
            </a:r>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12"/>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4</a:t>
            </a:fld>
            <a:endParaRPr lang="en-US"/>
          </a:p>
        </p:txBody>
      </p:sp>
      <p:sp>
        <p:nvSpPr>
          <p:cNvPr id="6" name="Title 5">
            <a:extLst>
              <a:ext uri="{FF2B5EF4-FFF2-40B4-BE49-F238E27FC236}">
                <a16:creationId xmlns:a16="http://schemas.microsoft.com/office/drawing/2014/main" id="{FFA63032-301D-BEEC-69A7-9CCCEA803BF0}"/>
              </a:ext>
            </a:extLst>
          </p:cNvPr>
          <p:cNvSpPr>
            <a:spLocks noGrp="1"/>
          </p:cNvSpPr>
          <p:nvPr>
            <p:ph type="ctrTitle"/>
          </p:nvPr>
        </p:nvSpPr>
        <p:spPr>
          <a:xfrm>
            <a:off x="1042416" y="1812207"/>
            <a:ext cx="8667641" cy="2031325"/>
          </a:xfrm>
        </p:spPr>
        <p:txBody>
          <a:bodyPr wrap="square" anchor="ctr">
            <a:normAutofit/>
          </a:bodyPr>
          <a:lstStyle/>
          <a:p>
            <a:r>
              <a:rPr lang="en-US" dirty="0"/>
              <a:t>Architectural Runway</a:t>
            </a:r>
          </a:p>
        </p:txBody>
      </p:sp>
    </p:spTree>
    <p:extLst>
      <p:ext uri="{BB962C8B-B14F-4D97-AF65-F5344CB8AC3E}">
        <p14:creationId xmlns:p14="http://schemas.microsoft.com/office/powerpoint/2010/main" val="222969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A19402C-3BFE-2E18-7059-86EDAA74D9A4}"/>
              </a:ext>
            </a:extLst>
          </p:cNvPr>
          <p:cNvSpPr>
            <a:spLocks noGrp="1"/>
          </p:cNvSpPr>
          <p:nvPr>
            <p:ph sz="quarter" idx="21"/>
          </p:nvPr>
        </p:nvSpPr>
        <p:spPr>
          <a:xfrm>
            <a:off x="457200" y="1524003"/>
            <a:ext cx="10248181" cy="903511"/>
          </a:xfrm>
        </p:spPr>
        <p:txBody>
          <a:bodyPr/>
          <a:lstStyle/>
          <a:p>
            <a:pPr marL="342900" indent="-342900">
              <a:buFont typeface="+mj-lt"/>
              <a:buAutoNum type="arabicPeriod"/>
            </a:pPr>
            <a:r>
              <a:rPr lang="en-GB" sz="1200" dirty="0">
                <a:solidFill>
                  <a:srgbClr val="002060"/>
                </a:solidFill>
                <a:effectLst/>
                <a:latin typeface="Calibri" panose="020F0502020204030204" pitchFamily="34" charset="0"/>
                <a:cs typeface="Calibri" panose="020F0502020204030204" pitchFamily="34" charset="0"/>
              </a:rPr>
              <a:t>Design is not being treated as an important piece of work that needs to be prioritized ahead of development sprints. </a:t>
            </a:r>
          </a:p>
          <a:p>
            <a:pPr marL="342900" indent="-342900">
              <a:buFont typeface="+mj-lt"/>
              <a:buAutoNum type="arabicPeriod"/>
            </a:pPr>
            <a:r>
              <a:rPr lang="en-US" sz="1200" dirty="0">
                <a:solidFill>
                  <a:srgbClr val="002060"/>
                </a:solidFill>
                <a:latin typeface="Calibri" panose="020F0502020204030204" pitchFamily="34" charset="0"/>
                <a:cs typeface="Calibri" panose="020F0502020204030204" pitchFamily="34" charset="0"/>
              </a:rPr>
              <a:t>Architects are spending lot of their time helping Developers during the sprints on implementing low-level designs for the user stories.</a:t>
            </a:r>
          </a:p>
          <a:p>
            <a:pPr marL="342900" indent="-342900">
              <a:buFont typeface="+mj-lt"/>
              <a:buAutoNum type="arabicPeriod"/>
            </a:pPr>
            <a:r>
              <a:rPr lang="en-US" sz="1200" dirty="0">
                <a:solidFill>
                  <a:srgbClr val="002060"/>
                </a:solidFill>
                <a:latin typeface="Calibri" panose="020F0502020204030204" pitchFamily="34" charset="0"/>
                <a:cs typeface="Calibri" panose="020F0502020204030204" pitchFamily="34" charset="0"/>
              </a:rPr>
              <a:t>QA teams are not </a:t>
            </a:r>
            <a:r>
              <a:rPr lang="en-GB" sz="1200" dirty="0">
                <a:solidFill>
                  <a:srgbClr val="002060"/>
                </a:solidFill>
                <a:effectLst/>
                <a:latin typeface="Calibri" panose="020F0502020204030204" pitchFamily="34" charset="0"/>
              </a:rPr>
              <a:t>ready with the test specs at the time of user story refinement. QA cycle commences late after the development completes.</a:t>
            </a:r>
            <a:r>
              <a:rPr lang="en-US" sz="1200" dirty="0">
                <a:solidFill>
                  <a:srgbClr val="002060"/>
                </a:solidFill>
                <a:latin typeface="Calibri" panose="020F0502020204030204" pitchFamily="34" charset="0"/>
                <a:cs typeface="Calibri" panose="020F0502020204030204" pitchFamily="34" charset="0"/>
              </a:rPr>
              <a:t> </a:t>
            </a:r>
          </a:p>
        </p:txBody>
      </p:sp>
      <p:sp>
        <p:nvSpPr>
          <p:cNvPr id="4" name="Title 3">
            <a:extLst>
              <a:ext uri="{FF2B5EF4-FFF2-40B4-BE49-F238E27FC236}">
                <a16:creationId xmlns:a16="http://schemas.microsoft.com/office/drawing/2014/main" id="{A6F31CC2-F9E3-D4BB-99F8-B1A913C20AE2}"/>
              </a:ext>
            </a:extLst>
          </p:cNvPr>
          <p:cNvSpPr>
            <a:spLocks noGrp="1"/>
          </p:cNvSpPr>
          <p:nvPr>
            <p:ph type="title"/>
          </p:nvPr>
        </p:nvSpPr>
        <p:spPr/>
        <p:txBody>
          <a:bodyPr/>
          <a:lstStyle/>
          <a:p>
            <a:r>
              <a:rPr lang="en-US" dirty="0"/>
              <a:t>Pain points</a:t>
            </a:r>
          </a:p>
        </p:txBody>
      </p:sp>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3"/>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4"/>
          </p:nvPr>
        </p:nvSpPr>
        <p:spPr/>
        <p:txBody>
          <a:bodyPr/>
          <a:lstStyle/>
          <a:p>
            <a:fld id="{C53E075B-3175-45CF-B3C7-FEDF3F5961E3}" type="slidenum">
              <a:rPr lang="en-US" smtClean="0"/>
              <a:pPr/>
              <a:t>5</a:t>
            </a:fld>
            <a:endParaRPr lang="en-US" dirty="0"/>
          </a:p>
        </p:txBody>
      </p:sp>
    </p:spTree>
    <p:extLst>
      <p:ext uri="{BB962C8B-B14F-4D97-AF65-F5344CB8AC3E}">
        <p14:creationId xmlns:p14="http://schemas.microsoft.com/office/powerpoint/2010/main" val="115180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11"/>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12"/>
          </p:nvPr>
        </p:nvSpPr>
        <p:spPr/>
        <p:txBody>
          <a:bodyPr/>
          <a:lstStyle/>
          <a:p>
            <a:fld id="{C53E075B-3175-45CF-B3C7-FEDF3F5961E3}" type="slidenum">
              <a:rPr lang="en-US" smtClean="0"/>
              <a:pPr/>
              <a:t>6</a:t>
            </a:fld>
            <a:endParaRPr lang="en-US" dirty="0"/>
          </a:p>
        </p:txBody>
      </p:sp>
      <p:sp>
        <p:nvSpPr>
          <p:cNvPr id="4" name="Title 3">
            <a:extLst>
              <a:ext uri="{FF2B5EF4-FFF2-40B4-BE49-F238E27FC236}">
                <a16:creationId xmlns:a16="http://schemas.microsoft.com/office/drawing/2014/main" id="{A6F31CC2-F9E3-D4BB-99F8-B1A913C20AE2}"/>
              </a:ext>
            </a:extLst>
          </p:cNvPr>
          <p:cNvSpPr>
            <a:spLocks noGrp="1"/>
          </p:cNvSpPr>
          <p:nvPr>
            <p:ph type="title"/>
          </p:nvPr>
        </p:nvSpPr>
        <p:spPr>
          <a:xfrm>
            <a:off x="457199" y="228601"/>
            <a:ext cx="10808209" cy="435633"/>
          </a:xfrm>
        </p:spPr>
        <p:txBody>
          <a:bodyPr/>
          <a:lstStyle/>
          <a:p>
            <a:r>
              <a:rPr lang="en-US" dirty="0"/>
              <a:t>Recommendation: Architectural Runway</a:t>
            </a:r>
          </a:p>
        </p:txBody>
      </p:sp>
      <p:graphicFrame>
        <p:nvGraphicFramePr>
          <p:cNvPr id="5" name="Diagram 4">
            <a:extLst>
              <a:ext uri="{FF2B5EF4-FFF2-40B4-BE49-F238E27FC236}">
                <a16:creationId xmlns:a16="http://schemas.microsoft.com/office/drawing/2014/main" id="{04A2CB94-28B7-EBB3-B937-67A521A95E75}"/>
              </a:ext>
            </a:extLst>
          </p:cNvPr>
          <p:cNvGraphicFramePr/>
          <p:nvPr>
            <p:extLst>
              <p:ext uri="{D42A27DB-BD31-4B8C-83A1-F6EECF244321}">
                <p14:modId xmlns:p14="http://schemas.microsoft.com/office/powerpoint/2010/main" val="3173739175"/>
              </p:ext>
            </p:extLst>
          </p:nvPr>
        </p:nvGraphicFramePr>
        <p:xfrm>
          <a:off x="185572" y="1077631"/>
          <a:ext cx="7298905" cy="4753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CDA3D4C2-EC7D-5568-8D5E-5907F51A6A79}"/>
              </a:ext>
            </a:extLst>
          </p:cNvPr>
          <p:cNvSpPr/>
          <p:nvPr/>
        </p:nvSpPr>
        <p:spPr>
          <a:xfrm>
            <a:off x="8034029" y="857533"/>
            <a:ext cx="3443591" cy="1354598"/>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Strategic business ambitions</a:t>
            </a:r>
          </a:p>
          <a:p>
            <a:pPr marL="171450"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Product road-map</a:t>
            </a:r>
            <a:endParaRPr lang="en-GB" sz="1200" b="0" i="0" u="none" strike="noStrike" dirty="0">
              <a:solidFill>
                <a:srgbClr val="222222"/>
              </a:solidFill>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Non-functional requirements</a:t>
            </a:r>
          </a:p>
          <a:p>
            <a:pPr marL="171450"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Business rules</a:t>
            </a:r>
          </a:p>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Technology stack, </a:t>
            </a:r>
            <a:r>
              <a:rPr lang="en-GB" sz="1200" dirty="0">
                <a:solidFill>
                  <a:srgbClr val="222222"/>
                </a:solidFill>
                <a:latin typeface="Calibri" panose="020F0502020204030204" pitchFamily="34" charset="0"/>
                <a:cs typeface="Calibri" panose="020F0502020204030204" pitchFamily="34" charset="0"/>
              </a:rPr>
              <a:t>Tools &amp;  </a:t>
            </a:r>
            <a:r>
              <a:rPr lang="en-GB" sz="1200" b="0" i="0" u="none" strike="noStrike" dirty="0">
                <a:solidFill>
                  <a:srgbClr val="222222"/>
                </a:solidFill>
                <a:effectLst/>
                <a:latin typeface="Calibri" panose="020F0502020204030204" pitchFamily="34" charset="0"/>
                <a:cs typeface="Calibri" panose="020F0502020204030204" pitchFamily="34" charset="0"/>
              </a:rPr>
              <a:t>Frameworks</a:t>
            </a:r>
          </a:p>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Reference architecture</a:t>
            </a:r>
          </a:p>
          <a:p>
            <a:pPr marL="171450"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Documentation</a:t>
            </a:r>
            <a:endParaRPr lang="en-US" sz="12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1A9B61A7-4314-0526-24DD-0349F5359E00}"/>
              </a:ext>
            </a:extLst>
          </p:cNvPr>
          <p:cNvSpPr/>
          <p:nvPr/>
        </p:nvSpPr>
        <p:spPr>
          <a:xfrm>
            <a:off x="8034028" y="2383725"/>
            <a:ext cx="3443592" cy="660466"/>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Intention Vs. Actua</a:t>
            </a:r>
            <a:r>
              <a:rPr lang="en-GB" sz="1200" dirty="0">
                <a:solidFill>
                  <a:srgbClr val="222222"/>
                </a:solidFill>
                <a:latin typeface="Calibri" panose="020F0502020204030204" pitchFamily="34" charset="0"/>
                <a:cs typeface="Calibri" panose="020F0502020204030204" pitchFamily="34" charset="0"/>
              </a:rPr>
              <a:t>l implementation</a:t>
            </a:r>
            <a:endParaRPr lang="en-GB" sz="1200" b="0" i="0" u="none" strike="noStrike" dirty="0">
              <a:solidFill>
                <a:srgbClr val="222222"/>
              </a:solidFill>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Omissions / deviations from standards</a:t>
            </a:r>
          </a:p>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Technology debt</a:t>
            </a:r>
          </a:p>
        </p:txBody>
      </p:sp>
      <p:cxnSp>
        <p:nvCxnSpPr>
          <p:cNvPr id="39" name="Straight Connector 38">
            <a:extLst>
              <a:ext uri="{FF2B5EF4-FFF2-40B4-BE49-F238E27FC236}">
                <a16:creationId xmlns:a16="http://schemas.microsoft.com/office/drawing/2014/main" id="{A3D2D384-0636-1459-F3A2-6D20372ED967}"/>
              </a:ext>
            </a:extLst>
          </p:cNvPr>
          <p:cNvCxnSpPr>
            <a:cxnSpLocks/>
          </p:cNvCxnSpPr>
          <p:nvPr/>
        </p:nvCxnSpPr>
        <p:spPr>
          <a:xfrm>
            <a:off x="4616059" y="1545717"/>
            <a:ext cx="34179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3489A8-F334-CA30-E54C-5BC71FD0A5BE}"/>
              </a:ext>
            </a:extLst>
          </p:cNvPr>
          <p:cNvCxnSpPr>
            <a:cxnSpLocks/>
          </p:cNvCxnSpPr>
          <p:nvPr/>
        </p:nvCxnSpPr>
        <p:spPr>
          <a:xfrm>
            <a:off x="6559190" y="2993518"/>
            <a:ext cx="244898"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C9443DD-4DCD-584A-278E-3C7BC2B9079C}"/>
              </a:ext>
            </a:extLst>
          </p:cNvPr>
          <p:cNvSpPr/>
          <p:nvPr/>
        </p:nvSpPr>
        <p:spPr>
          <a:xfrm>
            <a:off x="8034028" y="3204313"/>
            <a:ext cx="3443592" cy="852845"/>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marL="171450"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Cost / Benefit analysis of different options</a:t>
            </a:r>
          </a:p>
          <a:p>
            <a:pPr marL="171450"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Evaluation of 3</a:t>
            </a:r>
            <a:r>
              <a:rPr lang="en-GB" sz="1200" baseline="30000" dirty="0">
                <a:solidFill>
                  <a:srgbClr val="222222"/>
                </a:solidFill>
                <a:latin typeface="Calibri" panose="020F0502020204030204" pitchFamily="34" charset="0"/>
                <a:cs typeface="Calibri" panose="020F0502020204030204" pitchFamily="34" charset="0"/>
              </a:rPr>
              <a:t>rd</a:t>
            </a:r>
            <a:r>
              <a:rPr lang="en-GB" sz="1200" dirty="0">
                <a:solidFill>
                  <a:srgbClr val="222222"/>
                </a:solidFill>
                <a:latin typeface="Calibri" panose="020F0502020204030204" pitchFamily="34" charset="0"/>
                <a:cs typeface="Calibri" panose="020F0502020204030204" pitchFamily="34" charset="0"/>
              </a:rPr>
              <a:t> party tools</a:t>
            </a:r>
          </a:p>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Prototyping</a:t>
            </a:r>
          </a:p>
        </p:txBody>
      </p:sp>
      <p:sp>
        <p:nvSpPr>
          <p:cNvPr id="46" name="Rectangle 45">
            <a:extLst>
              <a:ext uri="{FF2B5EF4-FFF2-40B4-BE49-F238E27FC236}">
                <a16:creationId xmlns:a16="http://schemas.microsoft.com/office/drawing/2014/main" id="{7F5A5390-AE8B-E7C5-9B1D-56867E7F426C}"/>
              </a:ext>
            </a:extLst>
          </p:cNvPr>
          <p:cNvSpPr/>
          <p:nvPr/>
        </p:nvSpPr>
        <p:spPr>
          <a:xfrm>
            <a:off x="8034028" y="4217280"/>
            <a:ext cx="3443592" cy="645822"/>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Selection of the best approach</a:t>
            </a:r>
          </a:p>
          <a:p>
            <a:pPr marL="171450"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Plan-B / Alternative options</a:t>
            </a:r>
          </a:p>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Risk evaluation </a:t>
            </a:r>
            <a:r>
              <a:rPr lang="en-GB" sz="1200" dirty="0">
                <a:solidFill>
                  <a:srgbClr val="222222"/>
                </a:solidFill>
                <a:latin typeface="Calibri" panose="020F0502020204030204" pitchFamily="34" charset="0"/>
                <a:cs typeface="Calibri" panose="020F0502020204030204" pitchFamily="34" charset="0"/>
              </a:rPr>
              <a:t>and </a:t>
            </a:r>
            <a:r>
              <a:rPr lang="en-GB" sz="1200" b="0" i="0" u="none" strike="noStrike" dirty="0">
                <a:solidFill>
                  <a:srgbClr val="222222"/>
                </a:solidFill>
                <a:effectLst/>
                <a:latin typeface="Calibri" panose="020F0502020204030204" pitchFamily="34" charset="0"/>
                <a:cs typeface="Calibri" panose="020F0502020204030204" pitchFamily="34" charset="0"/>
              </a:rPr>
              <a:t>approvals</a:t>
            </a:r>
          </a:p>
        </p:txBody>
      </p:sp>
      <p:sp>
        <p:nvSpPr>
          <p:cNvPr id="47" name="Rectangle 46">
            <a:extLst>
              <a:ext uri="{FF2B5EF4-FFF2-40B4-BE49-F238E27FC236}">
                <a16:creationId xmlns:a16="http://schemas.microsoft.com/office/drawing/2014/main" id="{7735179A-8B2E-8E4C-5356-3D4F3FA9648F}"/>
              </a:ext>
            </a:extLst>
          </p:cNvPr>
          <p:cNvSpPr/>
          <p:nvPr/>
        </p:nvSpPr>
        <p:spPr>
          <a:xfrm>
            <a:off x="8034028" y="5042827"/>
            <a:ext cx="3443592" cy="1220810"/>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marL="171450"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Product backlog for the next PI</a:t>
            </a:r>
          </a:p>
          <a:p>
            <a:pPr marL="171450"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Feedback for evolving the intentional architecture</a:t>
            </a:r>
          </a:p>
          <a:p>
            <a:pPr marL="171450"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Stakeholder communication</a:t>
            </a:r>
          </a:p>
          <a:p>
            <a:pPr marL="628650" lvl="1" indent="-171450">
              <a:buFont typeface="Arial" panose="020B0604020202020204" pitchFamily="34" charset="0"/>
              <a:buChar char="•"/>
            </a:pPr>
            <a:r>
              <a:rPr lang="en-GB" sz="1200" dirty="0">
                <a:solidFill>
                  <a:srgbClr val="222222"/>
                </a:solidFill>
                <a:latin typeface="Calibri" panose="020F0502020204030204" pitchFamily="34" charset="0"/>
                <a:cs typeface="Calibri" panose="020F0502020204030204" pitchFamily="34" charset="0"/>
              </a:rPr>
              <a:t>Design handoff to the agile team</a:t>
            </a:r>
            <a:endParaRPr lang="en-GB" sz="1200" b="0" i="0" u="none" strike="noStrike" dirty="0">
              <a:solidFill>
                <a:srgbClr val="222222"/>
              </a:solidFill>
              <a:effectLst/>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Tech talks on innovation</a:t>
            </a:r>
          </a:p>
          <a:p>
            <a:pPr marL="628650" lvl="1" indent="-171450">
              <a:buFont typeface="Arial" panose="020B0604020202020204" pitchFamily="34" charset="0"/>
              <a:buChar char="•"/>
            </a:pPr>
            <a:r>
              <a:rPr lang="en-GB" sz="1200" b="0" i="0" u="none" strike="noStrike" dirty="0">
                <a:solidFill>
                  <a:srgbClr val="222222"/>
                </a:solidFill>
                <a:effectLst/>
                <a:latin typeface="Calibri" panose="020F0502020204030204" pitchFamily="34" charset="0"/>
                <a:cs typeface="Calibri" panose="020F0502020204030204" pitchFamily="34" charset="0"/>
              </a:rPr>
              <a:t>Presentation / Demo to business audience</a:t>
            </a:r>
          </a:p>
        </p:txBody>
      </p:sp>
      <p:cxnSp>
        <p:nvCxnSpPr>
          <p:cNvPr id="48" name="Straight Connector 47">
            <a:extLst>
              <a:ext uri="{FF2B5EF4-FFF2-40B4-BE49-F238E27FC236}">
                <a16:creationId xmlns:a16="http://schemas.microsoft.com/office/drawing/2014/main" id="{D29CA215-2CC8-450C-3770-3D57CC57E385}"/>
              </a:ext>
            </a:extLst>
          </p:cNvPr>
          <p:cNvCxnSpPr>
            <a:cxnSpLocks/>
          </p:cNvCxnSpPr>
          <p:nvPr/>
        </p:nvCxnSpPr>
        <p:spPr>
          <a:xfrm>
            <a:off x="5827244" y="5253991"/>
            <a:ext cx="9768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D2A713-3D39-C5E8-4224-93F38F66E4AA}"/>
              </a:ext>
            </a:extLst>
          </p:cNvPr>
          <p:cNvCxnSpPr>
            <a:cxnSpLocks/>
          </p:cNvCxnSpPr>
          <p:nvPr/>
        </p:nvCxnSpPr>
        <p:spPr>
          <a:xfrm>
            <a:off x="6804088" y="3664098"/>
            <a:ext cx="12190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9626BA-381C-96E9-B962-9B128DDCBBAD}"/>
              </a:ext>
            </a:extLst>
          </p:cNvPr>
          <p:cNvCxnSpPr>
            <a:cxnSpLocks/>
          </p:cNvCxnSpPr>
          <p:nvPr/>
        </p:nvCxnSpPr>
        <p:spPr>
          <a:xfrm>
            <a:off x="6804088" y="3664098"/>
            <a:ext cx="0" cy="1589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61BB76-7EF8-2F37-5CC4-7DD179CB8EDD}"/>
              </a:ext>
            </a:extLst>
          </p:cNvPr>
          <p:cNvCxnSpPr>
            <a:cxnSpLocks/>
          </p:cNvCxnSpPr>
          <p:nvPr/>
        </p:nvCxnSpPr>
        <p:spPr>
          <a:xfrm>
            <a:off x="6804088" y="2706155"/>
            <a:ext cx="12299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C3CB2EE-38AD-880B-0742-40980DC64889}"/>
              </a:ext>
            </a:extLst>
          </p:cNvPr>
          <p:cNvCxnSpPr>
            <a:cxnSpLocks/>
          </p:cNvCxnSpPr>
          <p:nvPr/>
        </p:nvCxnSpPr>
        <p:spPr>
          <a:xfrm>
            <a:off x="6809474" y="2717041"/>
            <a:ext cx="0" cy="28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88285EA-56D7-1BDC-3F8D-57705ABA45DF}"/>
              </a:ext>
            </a:extLst>
          </p:cNvPr>
          <p:cNvCxnSpPr>
            <a:cxnSpLocks/>
          </p:cNvCxnSpPr>
          <p:nvPr/>
        </p:nvCxnSpPr>
        <p:spPr>
          <a:xfrm>
            <a:off x="7174203" y="4556727"/>
            <a:ext cx="8598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0950BC-B086-4890-6963-5FCCB654E8BF}"/>
              </a:ext>
            </a:extLst>
          </p:cNvPr>
          <p:cNvCxnSpPr>
            <a:cxnSpLocks/>
          </p:cNvCxnSpPr>
          <p:nvPr/>
        </p:nvCxnSpPr>
        <p:spPr>
          <a:xfrm>
            <a:off x="7174203" y="4556727"/>
            <a:ext cx="0" cy="1393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B2F7ACE-6E48-CA5C-D8CD-CCE78506B88C}"/>
              </a:ext>
            </a:extLst>
          </p:cNvPr>
          <p:cNvCxnSpPr>
            <a:cxnSpLocks/>
          </p:cNvCxnSpPr>
          <p:nvPr/>
        </p:nvCxnSpPr>
        <p:spPr>
          <a:xfrm>
            <a:off x="2626844" y="5950675"/>
            <a:ext cx="4547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5CFCF5B-3044-99CA-CED8-26D86E6C43E3}"/>
              </a:ext>
            </a:extLst>
          </p:cNvPr>
          <p:cNvCxnSpPr>
            <a:cxnSpLocks/>
          </p:cNvCxnSpPr>
          <p:nvPr/>
        </p:nvCxnSpPr>
        <p:spPr>
          <a:xfrm>
            <a:off x="2626844" y="5765412"/>
            <a:ext cx="0" cy="1852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905C59A-F147-9211-1761-B5562A57508B}"/>
              </a:ext>
            </a:extLst>
          </p:cNvPr>
          <p:cNvCxnSpPr>
            <a:cxnSpLocks/>
          </p:cNvCxnSpPr>
          <p:nvPr/>
        </p:nvCxnSpPr>
        <p:spPr>
          <a:xfrm>
            <a:off x="980233" y="6168389"/>
            <a:ext cx="65042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0BF394C-C0A3-CD3F-E84E-AA81FA7A2FC3}"/>
              </a:ext>
            </a:extLst>
          </p:cNvPr>
          <p:cNvCxnSpPr>
            <a:cxnSpLocks/>
          </p:cNvCxnSpPr>
          <p:nvPr/>
        </p:nvCxnSpPr>
        <p:spPr>
          <a:xfrm>
            <a:off x="7484477" y="5460819"/>
            <a:ext cx="0" cy="707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7448F76-FF3C-F1E5-E033-5690A1E6350C}"/>
              </a:ext>
            </a:extLst>
          </p:cNvPr>
          <p:cNvCxnSpPr>
            <a:cxnSpLocks/>
          </p:cNvCxnSpPr>
          <p:nvPr/>
        </p:nvCxnSpPr>
        <p:spPr>
          <a:xfrm>
            <a:off x="7484477" y="5449355"/>
            <a:ext cx="5495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EEB06BE-1D90-CFBC-9787-257CDEA048B3}"/>
              </a:ext>
            </a:extLst>
          </p:cNvPr>
          <p:cNvCxnSpPr>
            <a:cxnSpLocks/>
          </p:cNvCxnSpPr>
          <p:nvPr/>
        </p:nvCxnSpPr>
        <p:spPr>
          <a:xfrm>
            <a:off x="980233" y="2992940"/>
            <a:ext cx="1413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3CE892C-B81C-8321-B1FD-CBBAC960AF19}"/>
              </a:ext>
            </a:extLst>
          </p:cNvPr>
          <p:cNvCxnSpPr>
            <a:cxnSpLocks/>
          </p:cNvCxnSpPr>
          <p:nvPr/>
        </p:nvCxnSpPr>
        <p:spPr>
          <a:xfrm>
            <a:off x="980233" y="3004404"/>
            <a:ext cx="0" cy="31639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81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A19402C-3BFE-2E18-7059-86EDAA74D9A4}"/>
              </a:ext>
            </a:extLst>
          </p:cNvPr>
          <p:cNvSpPr>
            <a:spLocks noGrp="1"/>
          </p:cNvSpPr>
          <p:nvPr>
            <p:ph sz="quarter" idx="21"/>
          </p:nvPr>
        </p:nvSpPr>
        <p:spPr>
          <a:xfrm>
            <a:off x="1042416" y="1820283"/>
            <a:ext cx="9144000" cy="1831672"/>
          </a:xfrm>
        </p:spPr>
        <p:txBody>
          <a:bodyPr/>
          <a:lstStyle/>
          <a:p>
            <a:pPr marL="228600" indent="-228600">
              <a:buFont typeface="+mj-lt"/>
              <a:buAutoNum type="arabicPeriod"/>
            </a:pPr>
            <a:r>
              <a:rPr lang="en-GB" sz="1200" dirty="0">
                <a:solidFill>
                  <a:schemeClr val="accent1">
                    <a:lumMod val="50000"/>
                  </a:schemeClr>
                </a:solidFill>
                <a:effectLst/>
                <a:latin typeface="Calibri" panose="020F0502020204030204" pitchFamily="34" charset="0"/>
                <a:cs typeface="Calibri" panose="020F0502020204030204" pitchFamily="34" charset="0"/>
              </a:rPr>
              <a:t>Design decisions are reviewed and approved ahead of the PI.</a:t>
            </a:r>
          </a:p>
          <a:p>
            <a:pPr marL="228600" indent="-228600">
              <a:buFont typeface="+mj-lt"/>
              <a:buAutoNum type="arabicPeriod"/>
            </a:pPr>
            <a:r>
              <a:rPr lang="en-GB" sz="1200" dirty="0">
                <a:solidFill>
                  <a:schemeClr val="accent1">
                    <a:lumMod val="50000"/>
                  </a:schemeClr>
                </a:solidFill>
                <a:latin typeface="Calibri" panose="020F0502020204030204" pitchFamily="34" charset="0"/>
                <a:cs typeface="Calibri" panose="020F0502020204030204" pitchFamily="34" charset="0"/>
              </a:rPr>
              <a:t>Alignment of Developers to the architectural specifications and the low-level designs before the commencement of the sprint</a:t>
            </a:r>
            <a:endParaRPr lang="en-GB" sz="1200" dirty="0">
              <a:solidFill>
                <a:schemeClr val="accent1">
                  <a:lumMod val="50000"/>
                </a:schemeClr>
              </a:solidFill>
              <a:effectLst/>
              <a:latin typeface="Calibri" panose="020F0502020204030204" pitchFamily="34" charset="0"/>
              <a:cs typeface="Calibri" panose="020F0502020204030204" pitchFamily="34" charset="0"/>
            </a:endParaRPr>
          </a:p>
          <a:p>
            <a:pPr marL="228600" indent="-228600">
              <a:buFont typeface="+mj-lt"/>
              <a:buAutoNum type="arabicPeriod"/>
            </a:pPr>
            <a:r>
              <a:rPr lang="en-GB" sz="1200" dirty="0">
                <a:solidFill>
                  <a:schemeClr val="accent1">
                    <a:lumMod val="50000"/>
                  </a:schemeClr>
                </a:solidFill>
                <a:latin typeface="Calibri" panose="020F0502020204030204" pitchFamily="34" charset="0"/>
                <a:cs typeface="Calibri" panose="020F0502020204030204" pitchFamily="34" charset="0"/>
              </a:rPr>
              <a:t>QA teams are aware of the non-functional requirements and the design specifications before the sprint begins, and hence can begin testing in parallel with development.</a:t>
            </a:r>
          </a:p>
          <a:p>
            <a:pPr marL="228600" indent="-228600">
              <a:buFont typeface="+mj-lt"/>
              <a:buAutoNum type="arabicPeriod"/>
            </a:pPr>
            <a:r>
              <a:rPr lang="en-GB" sz="1200" dirty="0">
                <a:solidFill>
                  <a:schemeClr val="accent1">
                    <a:lumMod val="50000"/>
                  </a:schemeClr>
                </a:solidFill>
                <a:latin typeface="Calibri" panose="020F0502020204030204" pitchFamily="34" charset="0"/>
                <a:cs typeface="Calibri" panose="020F0502020204030204" pitchFamily="34" charset="0"/>
              </a:rPr>
              <a:t>Reduced dependency on Architects during</a:t>
            </a:r>
            <a:r>
              <a:rPr lang="en-GB" sz="1200" dirty="0">
                <a:solidFill>
                  <a:schemeClr val="accent1">
                    <a:lumMod val="50000"/>
                  </a:schemeClr>
                </a:solidFill>
                <a:effectLst/>
                <a:latin typeface="Calibri" panose="020F0502020204030204" pitchFamily="34" charset="0"/>
                <a:cs typeface="Calibri" panose="020F0502020204030204" pitchFamily="34" charset="0"/>
              </a:rPr>
              <a:t> the user story implementation</a:t>
            </a:r>
            <a:r>
              <a:rPr lang="en-GB" sz="1200" dirty="0">
                <a:solidFill>
                  <a:schemeClr val="accent1">
                    <a:lumMod val="50000"/>
                  </a:schemeClr>
                </a:solidFill>
                <a:latin typeface="Calibri" panose="020F0502020204030204" pitchFamily="34" charset="0"/>
                <a:cs typeface="Calibri" panose="020F0502020204030204" pitchFamily="34" charset="0"/>
              </a:rPr>
              <a:t> makes space for enhanced collaboration between DEV and QA.</a:t>
            </a:r>
          </a:p>
          <a:p>
            <a:pPr marL="228600" indent="-228600" algn="l">
              <a:buFont typeface="+mj-lt"/>
              <a:buAutoNum type="arabicPeriod"/>
            </a:pPr>
            <a:r>
              <a:rPr lang="en-GB" sz="1200" b="0" i="0" u="none" strike="noStrike" dirty="0">
                <a:solidFill>
                  <a:schemeClr val="accent1">
                    <a:lumMod val="50000"/>
                  </a:schemeClr>
                </a:solidFill>
                <a:effectLst/>
                <a:latin typeface="Calibri" panose="020F0502020204030204" pitchFamily="34" charset="0"/>
                <a:cs typeface="Calibri" panose="020F0502020204030204" pitchFamily="34" charset="0"/>
              </a:rPr>
              <a:t>Teams can focus on innovation and adding new features rather than constantly dealing with architectural issues.</a:t>
            </a:r>
          </a:p>
        </p:txBody>
      </p:sp>
      <p:sp>
        <p:nvSpPr>
          <p:cNvPr id="4" name="Title 3">
            <a:extLst>
              <a:ext uri="{FF2B5EF4-FFF2-40B4-BE49-F238E27FC236}">
                <a16:creationId xmlns:a16="http://schemas.microsoft.com/office/drawing/2014/main" id="{A6F31CC2-F9E3-D4BB-99F8-B1A913C20AE2}"/>
              </a:ext>
            </a:extLst>
          </p:cNvPr>
          <p:cNvSpPr>
            <a:spLocks noGrp="1"/>
          </p:cNvSpPr>
          <p:nvPr>
            <p:ph type="title"/>
          </p:nvPr>
        </p:nvSpPr>
        <p:spPr/>
        <p:txBody>
          <a:bodyPr/>
          <a:lstStyle/>
          <a:p>
            <a:r>
              <a:rPr lang="en-US" dirty="0"/>
              <a:t>How ‘Architectural Runway’ will increase development speed</a:t>
            </a:r>
          </a:p>
        </p:txBody>
      </p:sp>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3"/>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4"/>
          </p:nvPr>
        </p:nvSpPr>
        <p:spPr/>
        <p:txBody>
          <a:bodyPr/>
          <a:lstStyle/>
          <a:p>
            <a:fld id="{C53E075B-3175-45CF-B3C7-FEDF3F5961E3}" type="slidenum">
              <a:rPr lang="en-US" smtClean="0"/>
              <a:pPr/>
              <a:t>7</a:t>
            </a:fld>
            <a:endParaRPr lang="en-US" dirty="0"/>
          </a:p>
        </p:txBody>
      </p:sp>
    </p:spTree>
    <p:extLst>
      <p:ext uri="{BB962C8B-B14F-4D97-AF65-F5344CB8AC3E}">
        <p14:creationId xmlns:p14="http://schemas.microsoft.com/office/powerpoint/2010/main" val="2476746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11"/>
          </p:nvPr>
        </p:nvSpPr>
        <p:spPr>
          <a:xfrm>
            <a:off x="1042416" y="6325193"/>
            <a:ext cx="1198179" cy="303572"/>
          </a:xfrm>
        </p:spPr>
        <p:txBody>
          <a:bodyPr wrap="none" anchor="b">
            <a:normAutofit/>
          </a:bodyPr>
          <a:lstStyle/>
          <a:p>
            <a:pPr>
              <a:spcAft>
                <a:spcPts val="600"/>
              </a:spcAft>
            </a:pPr>
            <a:r>
              <a:rPr lang="en-US"/>
              <a:t>© 2022 Cognizant</a:t>
            </a:r>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12"/>
          </p:nvPr>
        </p:nvSpPr>
        <p:spPr>
          <a:xfrm>
            <a:off x="457199" y="6325299"/>
            <a:ext cx="352097" cy="304100"/>
          </a:xfrm>
        </p:spPr>
        <p:txBody>
          <a:bodyPr wrap="none" anchor="b">
            <a:normAutofit/>
          </a:bodyPr>
          <a:lstStyle/>
          <a:p>
            <a:pPr>
              <a:spcAft>
                <a:spcPts val="600"/>
              </a:spcAft>
            </a:pPr>
            <a:fld id="{C53E075B-3175-45CF-B3C7-FEDF3F5961E3}" type="slidenum">
              <a:rPr lang="en-US" smtClean="0"/>
              <a:pPr>
                <a:spcAft>
                  <a:spcPts val="600"/>
                </a:spcAft>
              </a:pPr>
              <a:t>8</a:t>
            </a:fld>
            <a:endParaRPr lang="en-US"/>
          </a:p>
        </p:txBody>
      </p:sp>
      <p:sp>
        <p:nvSpPr>
          <p:cNvPr id="6" name="Title 5">
            <a:extLst>
              <a:ext uri="{FF2B5EF4-FFF2-40B4-BE49-F238E27FC236}">
                <a16:creationId xmlns:a16="http://schemas.microsoft.com/office/drawing/2014/main" id="{FFA63032-301D-BEEC-69A7-9CCCEA803BF0}"/>
              </a:ext>
            </a:extLst>
          </p:cNvPr>
          <p:cNvSpPr>
            <a:spLocks noGrp="1"/>
          </p:cNvSpPr>
          <p:nvPr>
            <p:ph type="ctrTitle"/>
          </p:nvPr>
        </p:nvSpPr>
        <p:spPr>
          <a:xfrm>
            <a:off x="1042416" y="1812207"/>
            <a:ext cx="8667641" cy="2031325"/>
          </a:xfrm>
        </p:spPr>
        <p:txBody>
          <a:bodyPr wrap="square" anchor="ctr">
            <a:normAutofit/>
          </a:bodyPr>
          <a:lstStyle/>
          <a:p>
            <a:r>
              <a:rPr lang="en-US" dirty="0"/>
              <a:t>Real-world testing</a:t>
            </a:r>
          </a:p>
        </p:txBody>
      </p:sp>
    </p:spTree>
    <p:extLst>
      <p:ext uri="{BB962C8B-B14F-4D97-AF65-F5344CB8AC3E}">
        <p14:creationId xmlns:p14="http://schemas.microsoft.com/office/powerpoint/2010/main" val="2447100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31CC2-F9E3-D4BB-99F8-B1A913C20AE2}"/>
              </a:ext>
            </a:extLst>
          </p:cNvPr>
          <p:cNvSpPr>
            <a:spLocks noGrp="1"/>
          </p:cNvSpPr>
          <p:nvPr>
            <p:ph type="title"/>
          </p:nvPr>
        </p:nvSpPr>
        <p:spPr>
          <a:xfrm>
            <a:off x="479437" y="311989"/>
            <a:ext cx="10808209" cy="307777"/>
          </a:xfrm>
        </p:spPr>
        <p:txBody>
          <a:bodyPr/>
          <a:lstStyle/>
          <a:p>
            <a:r>
              <a:rPr lang="en-US" dirty="0">
                <a:latin typeface="Calibri"/>
                <a:cs typeface="Calibri"/>
              </a:rPr>
              <a:t>Observation:  </a:t>
            </a:r>
            <a:r>
              <a:rPr lang="en-US" dirty="0">
                <a:solidFill>
                  <a:schemeClr val="accent1">
                    <a:lumMod val="50000"/>
                  </a:schemeClr>
                </a:solidFill>
                <a:latin typeface="Calibri"/>
                <a:cs typeface="Calibri"/>
              </a:rPr>
              <a:t>No environment for performing Real-world </a:t>
            </a:r>
            <a:r>
              <a:rPr lang="en-US">
                <a:solidFill>
                  <a:schemeClr val="accent1">
                    <a:lumMod val="50000"/>
                  </a:schemeClr>
                </a:solidFill>
                <a:latin typeface="Calibri"/>
                <a:cs typeface="Calibri"/>
              </a:rPr>
              <a:t>testing</a:t>
            </a:r>
          </a:p>
        </p:txBody>
      </p:sp>
      <p:sp>
        <p:nvSpPr>
          <p:cNvPr id="2" name="Footer Placeholder 1">
            <a:extLst>
              <a:ext uri="{FF2B5EF4-FFF2-40B4-BE49-F238E27FC236}">
                <a16:creationId xmlns:a16="http://schemas.microsoft.com/office/drawing/2014/main" id="{B57CB9C9-3FF3-4F28-FF29-7248651EB15D}"/>
              </a:ext>
            </a:extLst>
          </p:cNvPr>
          <p:cNvSpPr>
            <a:spLocks noGrp="1"/>
          </p:cNvSpPr>
          <p:nvPr>
            <p:ph type="ftr" sz="quarter" idx="3"/>
          </p:nvPr>
        </p:nvSpPr>
        <p:spPr/>
        <p:txBody>
          <a:bodyPr/>
          <a:lstStyle/>
          <a:p>
            <a:r>
              <a:rPr lang="en-US"/>
              <a:t>© 2022 Cognizant</a:t>
            </a:r>
            <a:endParaRPr lang="en-US" dirty="0"/>
          </a:p>
        </p:txBody>
      </p:sp>
      <p:sp>
        <p:nvSpPr>
          <p:cNvPr id="3" name="Slide Number Placeholder 2">
            <a:extLst>
              <a:ext uri="{FF2B5EF4-FFF2-40B4-BE49-F238E27FC236}">
                <a16:creationId xmlns:a16="http://schemas.microsoft.com/office/drawing/2014/main" id="{D81ABDD7-5732-2F14-0D93-BD6CCB57F339}"/>
              </a:ext>
            </a:extLst>
          </p:cNvPr>
          <p:cNvSpPr>
            <a:spLocks noGrp="1"/>
          </p:cNvSpPr>
          <p:nvPr>
            <p:ph type="sldNum" sz="quarter" idx="4"/>
          </p:nvPr>
        </p:nvSpPr>
        <p:spPr/>
        <p:txBody>
          <a:bodyPr/>
          <a:lstStyle/>
          <a:p>
            <a:fld id="{C53E075B-3175-45CF-B3C7-FEDF3F5961E3}" type="slidenum">
              <a:rPr lang="en-US" smtClean="0"/>
              <a:pPr/>
              <a:t>9</a:t>
            </a:fld>
            <a:endParaRPr lang="en-US" dirty="0"/>
          </a:p>
        </p:txBody>
      </p:sp>
      <p:sp>
        <p:nvSpPr>
          <p:cNvPr id="7" name="TextBox 6">
            <a:extLst>
              <a:ext uri="{FF2B5EF4-FFF2-40B4-BE49-F238E27FC236}">
                <a16:creationId xmlns:a16="http://schemas.microsoft.com/office/drawing/2014/main" id="{13661F49-2BCB-4903-3E8D-864BC9510950}"/>
              </a:ext>
            </a:extLst>
          </p:cNvPr>
          <p:cNvSpPr txBox="1"/>
          <p:nvPr/>
        </p:nvSpPr>
        <p:spPr>
          <a:xfrm>
            <a:off x="1042416" y="4626111"/>
            <a:ext cx="8330184" cy="830997"/>
          </a:xfrm>
          <a:prstGeom prst="rect">
            <a:avLst/>
          </a:prstGeom>
          <a:noFill/>
        </p:spPr>
        <p:txBody>
          <a:bodyPr wrap="square">
            <a:spAutoFit/>
          </a:bodyPr>
          <a:lstStyle/>
          <a:p>
            <a:r>
              <a:rPr lang="en-US" sz="1200" b="1" dirty="0">
                <a:latin typeface="Calibri" panose="020F0502020204030204" pitchFamily="34" charset="0"/>
                <a:cs typeface="Calibri" panose="020F0502020204030204" pitchFamily="34" charset="0"/>
              </a:rPr>
              <a:t>Benefits of the recommendation</a:t>
            </a: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Improved test coverage for real-world scenarios.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Finding of defects before going live will prevent the rollbacks and disruptions to ongoing sprints</a:t>
            </a:r>
          </a:p>
        </p:txBody>
      </p:sp>
      <p:sp>
        <p:nvSpPr>
          <p:cNvPr id="11" name="TextBox 10">
            <a:extLst>
              <a:ext uri="{FF2B5EF4-FFF2-40B4-BE49-F238E27FC236}">
                <a16:creationId xmlns:a16="http://schemas.microsoft.com/office/drawing/2014/main" id="{D1F73A02-DFCD-2D81-46FA-3AB30B2C0C72}"/>
              </a:ext>
            </a:extLst>
          </p:cNvPr>
          <p:cNvSpPr txBox="1"/>
          <p:nvPr/>
        </p:nvSpPr>
        <p:spPr>
          <a:xfrm>
            <a:off x="1042415" y="3098170"/>
            <a:ext cx="10073259" cy="1046440"/>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Recommendation</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Set up a test environment that replicates the production environment as closely as possible to ensure that all potential issues can be identified and addressed.</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Consolidate the application configuration and avoid environment specific settings as much as possible via the Architectural runway.</a:t>
            </a:r>
          </a:p>
        </p:txBody>
      </p:sp>
      <p:sp>
        <p:nvSpPr>
          <p:cNvPr id="13" name="Content Placeholder 12">
            <a:extLst>
              <a:ext uri="{FF2B5EF4-FFF2-40B4-BE49-F238E27FC236}">
                <a16:creationId xmlns:a16="http://schemas.microsoft.com/office/drawing/2014/main" id="{394B259C-E064-802A-1896-39CF214AE343}"/>
              </a:ext>
            </a:extLst>
          </p:cNvPr>
          <p:cNvSpPr>
            <a:spLocks noGrp="1"/>
          </p:cNvSpPr>
          <p:nvPr>
            <p:ph sz="quarter" idx="21"/>
          </p:nvPr>
        </p:nvSpPr>
        <p:spPr>
          <a:xfrm>
            <a:off x="1027020" y="1343527"/>
            <a:ext cx="9888630" cy="1266323"/>
          </a:xfrm>
        </p:spPr>
        <p:txBody>
          <a:bodyPr/>
          <a:lstStyle/>
          <a:p>
            <a:r>
              <a:rPr lang="en-US" sz="1400" b="1" dirty="0">
                <a:latin typeface="Calibri" panose="020F0502020204030204" pitchFamily="34" charset="0"/>
                <a:cs typeface="Calibri" panose="020F0502020204030204" pitchFamily="34" charset="0"/>
              </a:rPr>
              <a:t>Pain points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Inadequate test coverage due to the inability to test for real-world user scenarios.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application relies heavily on environment specific configuration. Therefore, the lack of production-like environment is preventing the testing of settings that are applicable for production deployment only. This had led to defects being reported after going live, followed by rollbacks and serious disruptions to ongoing development.</a:t>
            </a:r>
          </a:p>
          <a:p>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9673812"/>
      </p:ext>
    </p:extLst>
  </p:cSld>
  <p:clrMapOvr>
    <a:masterClrMapping/>
  </p:clrMapOvr>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Presentation2" id="{27CC26AB-BE9F-42BF-B4B1-68BF175FB502}" vid="{DC258B48-5484-428C-8D08-F20415C499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cognizant-ppt-template</Template>
  <TotalTime>2106</TotalTime>
  <Words>1274</Words>
  <Application>Microsoft Office PowerPoint</Application>
  <PresentationFormat>Widescreen</PresentationFormat>
  <Paragraphs>215</Paragraphs>
  <Slides>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vt:lpstr>
      <vt:lpstr>Verdana</vt:lpstr>
      <vt:lpstr>Office Theme</vt:lpstr>
      <vt:lpstr>IELTS IT Landscape Assessment</vt:lpstr>
      <vt:lpstr>Architecture &amp; Tooling Assessment</vt:lpstr>
      <vt:lpstr>Our findings</vt:lpstr>
      <vt:lpstr>Architectural Runway</vt:lpstr>
      <vt:lpstr>Pain points</vt:lpstr>
      <vt:lpstr>Recommendation: Architectural Runway</vt:lpstr>
      <vt:lpstr>How ‘Architectural Runway’ will increase development speed</vt:lpstr>
      <vt:lpstr>Real-world testing</vt:lpstr>
      <vt:lpstr>Observation:  No environment for performing Real-world testing</vt:lpstr>
      <vt:lpstr>Test automation</vt:lpstr>
      <vt:lpstr>Observation:  Slow and unstable test automation</vt:lpstr>
      <vt:lpstr>Contract Testing</vt:lpstr>
      <vt:lpstr>Observation: No Simulators or Mocks for contract testing</vt:lpstr>
      <vt:lpstr>VDI</vt:lpstr>
      <vt:lpstr>Observation: VDI without proper developer tools</vt:lpstr>
      <vt:lpstr>Other observations</vt:lpstr>
      <vt:lpstr>Other observations</vt:lpstr>
      <vt:lpstr>Thank You</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IELTS IT Landscape Assessment</dc:title>
  <dc:subject/>
  <dc:creator>Parimi, Srinivas Gopinath (Cognizant)</dc:creator>
  <cp:keywords/>
  <dc:description/>
  <cp:lastModifiedBy>Parimi, Srinivas Gopinath (Cognizant)</cp:lastModifiedBy>
  <cp:revision>106</cp:revision>
  <dcterms:created xsi:type="dcterms:W3CDTF">2023-04-13T08:19:44Z</dcterms:created>
  <dcterms:modified xsi:type="dcterms:W3CDTF">2023-05-04T10:00:45Z</dcterms:modified>
  <cp:category/>
</cp:coreProperties>
</file>